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EDFAM_MASTER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A3D9"/>
          </a:solidFill>
          <a:ln w="12700">
            <a:solidFill>
              <a:srgbClr val="00A3D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02552"/>
            <a:ext cx="12191695" cy="155448"/>
          </a:xfrm>
          <a:prstGeom prst="rect">
            <a:avLst/>
          </a:prstGeom>
          <a:solidFill>
            <a:srgbClr val="061A3A"/>
          </a:solidFill>
          <a:ln w="12700">
            <a:solidFill>
              <a:srgbClr val="061A3A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46520"/>
            <a:ext cx="4114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7280"/>
                </a:solidFill>
                <a:latin typeface="Carlito"/>
                <a:ea typeface="Carlito"/>
                <a:cs typeface="Carlit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46520"/>
            <a:ext cx="4114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7280"/>
                </a:solidFill>
                <a:latin typeface="Carlito"/>
                <a:ea typeface="Carlito"/>
                <a:cs typeface="Carlit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91440"/>
            <a:ext cx="4709160" cy="6611112"/>
          </a:xfrm>
          <a:prstGeom prst="rect">
            <a:avLst/>
          </a:prstGeom>
          <a:solidFill>
            <a:srgbClr val="061A3A"/>
          </a:solidFill>
          <a:ln w="12700">
            <a:solidFill>
              <a:srgbClr val="061A3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rot="1080000">
            <a:off x="3337560" y="685800"/>
            <a:ext cx="2743200" cy="2743200"/>
          </a:xfrm>
          <a:prstGeom prst="arc">
            <a:avLst/>
          </a:prstGeom>
          <a:solidFill>
            <a:srgbClr val="00A3D9">
              <a:alpha val="92000"/>
            </a:srgbClr>
          </a:solidFill>
          <a:ln w="12700">
            <a:solidFill>
              <a:srgbClr val="00A3D9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977640" y="4160520"/>
            <a:ext cx="1600200" cy="1600200"/>
          </a:xfrm>
          <a:prstGeom prst="ellipse">
            <a:avLst/>
          </a:prstGeom>
          <a:solidFill>
            <a:srgbClr val="67BE45">
              <a:alpha val="94000"/>
            </a:srgbClr>
          </a:solidFill>
          <a:ln w="12700">
            <a:solidFill>
              <a:srgbClr val="67BE45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58368" y="86868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8FDBF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RESULTADOS 2026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658368" y="1325880"/>
            <a:ext cx="34290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3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Clima laboral y</a:t>
            </a:r>
            <a:endParaRPr lang="en-US" sz="3300" dirty="0"/>
          </a:p>
          <a:p>
            <a:pPr indent="0" marL="0">
              <a:buNone/>
            </a:pPr>
            <a:r>
              <a:rPr lang="en-US" sz="33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organizacional</a:t>
            </a:r>
            <a:endParaRPr lang="en-US" sz="3300" dirty="0"/>
          </a:p>
        </p:txBody>
      </p:sp>
      <p:sp>
        <p:nvSpPr>
          <p:cNvPr id="7" name="Text 5"/>
          <p:cNvSpPr/>
          <p:nvPr/>
        </p:nvSpPr>
        <p:spPr>
          <a:xfrm>
            <a:off x="658368" y="2926080"/>
            <a:ext cx="3291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MEDFAM S.A.S.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658368" y="3447288"/>
            <a:ext cx="34290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8E8F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Socialización de resultados con el personal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58368" y="4261104"/>
            <a:ext cx="3200400" cy="0"/>
          </a:xfrm>
          <a:prstGeom prst="line">
            <a:avLst/>
          </a:prstGeom>
          <a:noFill/>
          <a:ln w="15240">
            <a:solidFill>
              <a:srgbClr val="7EC6E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58368" y="4443984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203 respuestas · 70% de participación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658368" y="491947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5D7E2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Octubre de 2026</a:t>
            </a:r>
            <a:endParaRPr lang="en-US" sz="1100" dirty="0"/>
          </a:p>
        </p:txBody>
      </p:sp>
      <p:pic>
        <p:nvPicPr>
          <p:cNvPr id="12" name="Image 0" descr="/mnt/data/logo_medfam_recortad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06440" y="1371600"/>
            <a:ext cx="4937760" cy="1664208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5897880" y="365760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Escuchar · comprender · mejorar</a:t>
            </a:r>
            <a:endParaRPr lang="en-US" sz="2400" dirty="0"/>
          </a:p>
        </p:txBody>
      </p:sp>
      <p:sp>
        <p:nvSpPr>
          <p:cNvPr id="14" name="Text 11"/>
          <p:cNvSpPr/>
          <p:nvPr/>
        </p:nvSpPr>
        <p:spPr>
          <a:xfrm>
            <a:off x="5989320" y="4370832"/>
            <a:ext cx="45720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dirty="0">
                <a:solidFill>
                  <a:srgbClr val="5D6B7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Una lectura clara de nuestras fortalezas y de los temas que merecen mayor atención.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46520"/>
            <a:ext cx="4114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7280"/>
                </a:solidFill>
                <a:latin typeface="Carlito"/>
                <a:ea typeface="Carlito"/>
                <a:cs typeface="Carlito"/>
              </a:defRPr>
            </a:lvl1pPr>
          </a:lstStyle>
          <a:p>
            <a:pPr algn="r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65760"/>
            <a:ext cx="8869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¿Qué tan sólida es la participación?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21792" y="841248"/>
            <a:ext cx="9601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D6B7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Cobertura amplia, con una lectura prudente de la representatividad.</a:t>
            </a:r>
            <a:endParaRPr lang="en-US" sz="1200" dirty="0"/>
          </a:p>
        </p:txBody>
      </p:sp>
      <p:pic>
        <p:nvPicPr>
          <p:cNvPr id="4" name="Image 0" descr="/mnt/data/logo_medfam_recortad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29800" y="182880"/>
            <a:ext cx="1965960" cy="662529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40080" y="1389888"/>
            <a:ext cx="2514600" cy="155448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12700">
            <a:solidFill>
              <a:srgbClr val="DDE6EC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40080" y="1389888"/>
            <a:ext cx="73152" cy="1554480"/>
          </a:xfrm>
          <a:prstGeom prst="rect">
            <a:avLst/>
          </a:prstGeom>
          <a:solidFill>
            <a:srgbClr val="007DBA"/>
          </a:solidFill>
          <a:ln w="12700">
            <a:solidFill>
              <a:srgbClr val="007DBA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59536" y="1536192"/>
            <a:ext cx="21854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203</a:t>
            </a:r>
            <a:endParaRPr lang="en-US" sz="2800" dirty="0"/>
          </a:p>
        </p:txBody>
      </p:sp>
      <p:sp>
        <p:nvSpPr>
          <p:cNvPr id="8" name="Text 5"/>
          <p:cNvSpPr/>
          <p:nvPr/>
        </p:nvSpPr>
        <p:spPr>
          <a:xfrm>
            <a:off x="859536" y="2057400"/>
            <a:ext cx="218541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7203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personas respondieron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859536" y="2414016"/>
            <a:ext cx="21854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D6B7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De una población aproximada de 290 trabajadores.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3401568" y="1389888"/>
            <a:ext cx="2514600" cy="155448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12700">
            <a:solidFill>
              <a:srgbClr val="DDE6EC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3401568" y="1389888"/>
            <a:ext cx="73152" cy="1554480"/>
          </a:xfrm>
          <a:prstGeom prst="rect">
            <a:avLst/>
          </a:prstGeom>
          <a:solidFill>
            <a:srgbClr val="00A3D9"/>
          </a:solidFill>
          <a:ln w="12700">
            <a:solidFill>
              <a:srgbClr val="00A3D9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3621024" y="1536192"/>
            <a:ext cx="21854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70,0%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3621024" y="2057400"/>
            <a:ext cx="218541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7203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participación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3621024" y="2414016"/>
            <a:ext cx="21854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D6B7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La encuesta logró cobertura de siete de cada diez trabajadores.</a:t>
            </a:r>
            <a:endParaRPr lang="en-US" sz="950" dirty="0"/>
          </a:p>
        </p:txBody>
      </p:sp>
      <p:sp>
        <p:nvSpPr>
          <p:cNvPr id="15" name="Shape 12"/>
          <p:cNvSpPr/>
          <p:nvPr/>
        </p:nvSpPr>
        <p:spPr>
          <a:xfrm>
            <a:off x="6163056" y="1389888"/>
            <a:ext cx="2514600" cy="155448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12700">
            <a:solidFill>
              <a:srgbClr val="DDE6EC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163056" y="1389888"/>
            <a:ext cx="73152" cy="1554480"/>
          </a:xfrm>
          <a:prstGeom prst="rect">
            <a:avLst/>
          </a:prstGeom>
          <a:solidFill>
            <a:srgbClr val="67BE45"/>
          </a:solidFill>
          <a:ln w="12700">
            <a:solidFill>
              <a:srgbClr val="67BE45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382512" y="1536192"/>
            <a:ext cx="21854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166</a:t>
            </a:r>
            <a:endParaRPr lang="en-US" sz="2800" dirty="0"/>
          </a:p>
        </p:txBody>
      </p:sp>
      <p:sp>
        <p:nvSpPr>
          <p:cNvPr id="18" name="Text 15"/>
          <p:cNvSpPr/>
          <p:nvPr/>
        </p:nvSpPr>
        <p:spPr>
          <a:xfrm>
            <a:off x="6382512" y="2057400"/>
            <a:ext cx="218541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7203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era la referencia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6382512" y="2414016"/>
            <a:ext cx="21854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D6B7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Tamaño aproximado requerido para 95% de confianza y ±5 pp, bajo muestreo aleatorio.</a:t>
            </a:r>
            <a:endParaRPr lang="en-US" sz="950" dirty="0"/>
          </a:p>
        </p:txBody>
      </p:sp>
      <p:sp>
        <p:nvSpPr>
          <p:cNvPr id="20" name="Shape 17"/>
          <p:cNvSpPr/>
          <p:nvPr/>
        </p:nvSpPr>
        <p:spPr>
          <a:xfrm>
            <a:off x="8924544" y="1389888"/>
            <a:ext cx="2514600" cy="155448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12700">
            <a:solidFill>
              <a:srgbClr val="DDE6EC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8924544" y="1389888"/>
            <a:ext cx="73152" cy="1554480"/>
          </a:xfrm>
          <a:prstGeom prst="rect">
            <a:avLst/>
          </a:prstGeom>
          <a:solidFill>
            <a:srgbClr val="D9912B"/>
          </a:solidFill>
          <a:ln w="12700">
            <a:solidFill>
              <a:srgbClr val="D9912B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9144000" y="1536192"/>
            <a:ext cx="21854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±3,8 pp</a:t>
            </a:r>
            <a:endParaRPr lang="en-US" sz="2800" dirty="0"/>
          </a:p>
        </p:txBody>
      </p:sp>
      <p:sp>
        <p:nvSpPr>
          <p:cNvPr id="23" name="Text 20"/>
          <p:cNvSpPr/>
          <p:nvPr/>
        </p:nvSpPr>
        <p:spPr>
          <a:xfrm>
            <a:off x="9144000" y="2057400"/>
            <a:ext cx="218541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7203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margen aproximado</a:t>
            </a:r>
            <a:endParaRPr lang="en-US" sz="1200" dirty="0"/>
          </a:p>
        </p:txBody>
      </p:sp>
      <p:sp>
        <p:nvSpPr>
          <p:cNvPr id="24" name="Text 21"/>
          <p:cNvSpPr/>
          <p:nvPr/>
        </p:nvSpPr>
        <p:spPr>
          <a:xfrm>
            <a:off x="9144000" y="2414016"/>
            <a:ext cx="21854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D6B7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Supuesto estadístico orientativo; no elimina posibles sesgos de no respuesta.</a:t>
            </a:r>
            <a:endParaRPr lang="en-US" sz="950" dirty="0"/>
          </a:p>
        </p:txBody>
      </p:sp>
      <p:sp>
        <p:nvSpPr>
          <p:cNvPr id="25" name="Shape 22"/>
          <p:cNvSpPr/>
          <p:nvPr/>
        </p:nvSpPr>
        <p:spPr>
          <a:xfrm>
            <a:off x="640080" y="3310128"/>
            <a:ext cx="10789920" cy="2331720"/>
          </a:xfrm>
          <a:prstGeom prst="roundRect">
            <a:avLst>
              <a:gd name="adj" fmla="val 1961"/>
            </a:avLst>
          </a:prstGeom>
          <a:solidFill>
            <a:srgbClr val="FFFFFF"/>
          </a:solidFill>
          <a:ln w="12700">
            <a:solidFill>
              <a:srgbClr val="DDE6EC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877824" y="3547872"/>
            <a:ext cx="1298448" cy="310896"/>
          </a:xfrm>
          <a:prstGeom prst="roundRect">
            <a:avLst>
              <a:gd name="adj" fmla="val 20588"/>
            </a:avLst>
          </a:prstGeom>
          <a:solidFill>
            <a:srgbClr val="007DBA"/>
          </a:solidFill>
          <a:ln w="12700">
            <a:solidFill>
              <a:srgbClr val="007DBA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941832" y="3607308"/>
            <a:ext cx="11704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Cómo leerlo</a:t>
            </a:r>
            <a:endParaRPr lang="en-US" sz="900" dirty="0"/>
          </a:p>
        </p:txBody>
      </p:sp>
      <p:sp>
        <p:nvSpPr>
          <p:cNvPr id="28" name="Shape 25"/>
          <p:cNvSpPr/>
          <p:nvPr/>
        </p:nvSpPr>
        <p:spPr>
          <a:xfrm>
            <a:off x="914400" y="4096512"/>
            <a:ext cx="100584" cy="100584"/>
          </a:xfrm>
          <a:prstGeom prst="ellipse">
            <a:avLst/>
          </a:prstGeom>
          <a:solidFill>
            <a:srgbClr val="007DBA"/>
          </a:solidFill>
          <a:ln w="12700">
            <a:solidFill>
              <a:srgbClr val="007DBA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1115568" y="4041648"/>
            <a:ext cx="45537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17203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Se analizaron 11 dimensiones del clima, además de satisfacción, recomendación y preguntas abiertas.</a:t>
            </a:r>
            <a:endParaRPr lang="en-US" sz="1200" dirty="0"/>
          </a:p>
        </p:txBody>
      </p:sp>
      <p:sp>
        <p:nvSpPr>
          <p:cNvPr id="30" name="Shape 27"/>
          <p:cNvSpPr/>
          <p:nvPr/>
        </p:nvSpPr>
        <p:spPr>
          <a:xfrm>
            <a:off x="914400" y="4718304"/>
            <a:ext cx="100584" cy="100584"/>
          </a:xfrm>
          <a:prstGeom prst="ellipse">
            <a:avLst/>
          </a:prstGeom>
          <a:solidFill>
            <a:srgbClr val="007DBA"/>
          </a:solidFill>
          <a:ln w="12700">
            <a:solidFill>
              <a:srgbClr val="007DBA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1115568" y="4663440"/>
            <a:ext cx="45537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17203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Para compartir con el personal, se priorizan resultados agregados y se evita exponer grupos pequeños.</a:t>
            </a:r>
            <a:endParaRPr lang="en-US" sz="1200" dirty="0"/>
          </a:p>
        </p:txBody>
      </p:sp>
      <p:sp>
        <p:nvSpPr>
          <p:cNvPr id="32" name="Shape 29"/>
          <p:cNvSpPr/>
          <p:nvPr/>
        </p:nvSpPr>
        <p:spPr>
          <a:xfrm>
            <a:off x="6126480" y="4096512"/>
            <a:ext cx="100584" cy="100584"/>
          </a:xfrm>
          <a:prstGeom prst="ellipse">
            <a:avLst/>
          </a:prstGeom>
          <a:solidFill>
            <a:srgbClr val="67BE45"/>
          </a:solidFill>
          <a:ln w="12700">
            <a:solidFill>
              <a:srgbClr val="67BE45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6327648" y="4041648"/>
            <a:ext cx="45079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17203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Los resultados describen la percepción de quienes respondieron; no sustituyen instrumentos oficiales de riesgo psicosocial.</a:t>
            </a:r>
            <a:endParaRPr lang="en-US" sz="1200" dirty="0"/>
          </a:p>
        </p:txBody>
      </p:sp>
      <p:sp>
        <p:nvSpPr>
          <p:cNvPr id="34" name="Shape 31"/>
          <p:cNvSpPr/>
          <p:nvPr/>
        </p:nvSpPr>
        <p:spPr>
          <a:xfrm>
            <a:off x="6126480" y="4718304"/>
            <a:ext cx="100584" cy="100584"/>
          </a:xfrm>
          <a:prstGeom prst="ellipse">
            <a:avLst/>
          </a:prstGeom>
          <a:solidFill>
            <a:srgbClr val="67BE45"/>
          </a:solidFill>
          <a:ln w="12700">
            <a:solidFill>
              <a:srgbClr val="67BE45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6327648" y="4663440"/>
            <a:ext cx="45079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17203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La alta participación fortalece la lectura, pero no permite asegurar por sí sola que el 30% no respondiente piense igual.</a:t>
            </a:r>
            <a:endParaRPr lang="en-US" sz="1200" dirty="0"/>
          </a:p>
        </p:txBody>
      </p:sp>
      <p:sp>
        <p:nvSpPr>
          <p:cNvPr id="36" name="Text 33"/>
          <p:cNvSpPr/>
          <p:nvPr/>
        </p:nvSpPr>
        <p:spPr>
          <a:xfrm>
            <a:off x="594360" y="6464808"/>
            <a:ext cx="10469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80" dirty="0">
                <a:solidFill>
                  <a:srgbClr val="6B728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Fuente: Encuesta de Clima Laboral y Organizacional MEDFAM 2026 · Base: 203 respuestas</a:t>
            </a:r>
            <a:endParaRPr lang="en-US" sz="7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46520"/>
            <a:ext cx="4114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7280"/>
                </a:solidFill>
                <a:latin typeface="Carlito"/>
                <a:ea typeface="Carlito"/>
                <a:cs typeface="Carlit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65760"/>
            <a:ext cx="8869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El panorama general es favorable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21792" y="841248"/>
            <a:ext cx="9601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D6B7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Tres indicadores de síntesis muestran una percepción organizacional positiva.</a:t>
            </a:r>
            <a:endParaRPr lang="en-US" sz="1200" dirty="0"/>
          </a:p>
        </p:txBody>
      </p:sp>
      <p:pic>
        <p:nvPicPr>
          <p:cNvPr id="4" name="Image 0" descr="/mnt/data/logo_medfam_recortad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29800" y="182880"/>
            <a:ext cx="1965960" cy="662529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85800" y="1417320"/>
            <a:ext cx="2606040" cy="18288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2700">
            <a:solidFill>
              <a:srgbClr val="DDE6EC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85800" y="1417320"/>
            <a:ext cx="73152" cy="1828800"/>
          </a:xfrm>
          <a:prstGeom prst="rect">
            <a:avLst/>
          </a:prstGeom>
          <a:solidFill>
            <a:srgbClr val="67BE45"/>
          </a:solidFill>
          <a:ln w="12700">
            <a:solidFill>
              <a:srgbClr val="67BE45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05256" y="1563624"/>
            <a:ext cx="227685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94,1%</a:t>
            </a:r>
            <a:endParaRPr lang="en-US" sz="2800" dirty="0"/>
          </a:p>
        </p:txBody>
      </p:sp>
      <p:sp>
        <p:nvSpPr>
          <p:cNvPr id="8" name="Text 5"/>
          <p:cNvSpPr/>
          <p:nvPr/>
        </p:nvSpPr>
        <p:spPr>
          <a:xfrm>
            <a:off x="905256" y="2084832"/>
            <a:ext cx="227685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7203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califica el clima como favorable o muy favorable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905256" y="2441448"/>
            <a:ext cx="227685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D6B7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Solo 1,5% lo ubicó en categorías desfavorables.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3520440" y="1417320"/>
            <a:ext cx="2606040" cy="18288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2700">
            <a:solidFill>
              <a:srgbClr val="DDE6EC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3520440" y="1417320"/>
            <a:ext cx="73152" cy="1828800"/>
          </a:xfrm>
          <a:prstGeom prst="rect">
            <a:avLst/>
          </a:prstGeom>
          <a:solidFill>
            <a:srgbClr val="007DBA"/>
          </a:solidFill>
          <a:ln w="12700">
            <a:solidFill>
              <a:srgbClr val="007DBA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3739896" y="1563624"/>
            <a:ext cx="227685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95,1%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3739896" y="2084832"/>
            <a:ext cx="227685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7203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se declara satisfecho/a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3739896" y="2441448"/>
            <a:ext cx="227685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D6B7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Respuestas 4 o 5 en satisfacción general. Promedio: 4,69/5.</a:t>
            </a:r>
            <a:endParaRPr lang="en-US" sz="950" dirty="0"/>
          </a:p>
        </p:txBody>
      </p:sp>
      <p:sp>
        <p:nvSpPr>
          <p:cNvPr id="15" name="Shape 12"/>
          <p:cNvSpPr/>
          <p:nvPr/>
        </p:nvSpPr>
        <p:spPr>
          <a:xfrm>
            <a:off x="6355080" y="1417320"/>
            <a:ext cx="2606040" cy="18288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2700">
            <a:solidFill>
              <a:srgbClr val="DDE6EC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355080" y="1417320"/>
            <a:ext cx="73152" cy="1828800"/>
          </a:xfrm>
          <a:prstGeom prst="rect">
            <a:avLst/>
          </a:prstGeom>
          <a:solidFill>
            <a:srgbClr val="00A3D9"/>
          </a:solidFill>
          <a:ln w="12700">
            <a:solidFill>
              <a:srgbClr val="00A3D9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574536" y="1563624"/>
            <a:ext cx="227685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99,5%</a:t>
            </a:r>
            <a:endParaRPr lang="en-US" sz="2800" dirty="0"/>
          </a:p>
        </p:txBody>
      </p:sp>
      <p:sp>
        <p:nvSpPr>
          <p:cNvPr id="18" name="Text 15"/>
          <p:cNvSpPr/>
          <p:nvPr/>
        </p:nvSpPr>
        <p:spPr>
          <a:xfrm>
            <a:off x="6574536" y="2084832"/>
            <a:ext cx="227685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7203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recomendaría MEDFAM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6574536" y="2441448"/>
            <a:ext cx="227685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D6B7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84,7% respondió “Definitivamente sí”.</a:t>
            </a:r>
            <a:endParaRPr lang="en-US" sz="950" dirty="0"/>
          </a:p>
        </p:txBody>
      </p:sp>
      <p:sp>
        <p:nvSpPr>
          <p:cNvPr id="20" name="Shape 17"/>
          <p:cNvSpPr/>
          <p:nvPr/>
        </p:nvSpPr>
        <p:spPr>
          <a:xfrm>
            <a:off x="9189720" y="1417320"/>
            <a:ext cx="2331720" cy="18288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2700">
            <a:solidFill>
              <a:srgbClr val="DDE6EC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9189720" y="1417320"/>
            <a:ext cx="73152" cy="1828800"/>
          </a:xfrm>
          <a:prstGeom prst="rect">
            <a:avLst/>
          </a:prstGeom>
          <a:solidFill>
            <a:srgbClr val="061A3A"/>
          </a:solidFill>
          <a:ln w="12700">
            <a:solidFill>
              <a:srgbClr val="061A3A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9409176" y="1563624"/>
            <a:ext cx="200253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85,7</a:t>
            </a:r>
            <a:endParaRPr lang="en-US" sz="2800" dirty="0"/>
          </a:p>
        </p:txBody>
      </p:sp>
      <p:sp>
        <p:nvSpPr>
          <p:cNvPr id="23" name="Text 20"/>
          <p:cNvSpPr/>
          <p:nvPr/>
        </p:nvSpPr>
        <p:spPr>
          <a:xfrm>
            <a:off x="9409176" y="2084832"/>
            <a:ext cx="20025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7203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índice descriptivo /100</a:t>
            </a:r>
            <a:endParaRPr lang="en-US" sz="1200" dirty="0"/>
          </a:p>
        </p:txBody>
      </p:sp>
      <p:sp>
        <p:nvSpPr>
          <p:cNvPr id="24" name="Text 21"/>
          <p:cNvSpPr/>
          <p:nvPr/>
        </p:nvSpPr>
        <p:spPr>
          <a:xfrm>
            <a:off x="9409176" y="2441448"/>
            <a:ext cx="200253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D6B7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Promedio transformado de los ítems comparables de clima.</a:t>
            </a:r>
            <a:endParaRPr lang="en-US" sz="950" dirty="0"/>
          </a:p>
        </p:txBody>
      </p:sp>
      <p:sp>
        <p:nvSpPr>
          <p:cNvPr id="25" name="Shape 22"/>
          <p:cNvSpPr/>
          <p:nvPr/>
        </p:nvSpPr>
        <p:spPr>
          <a:xfrm>
            <a:off x="685800" y="3703320"/>
            <a:ext cx="10835640" cy="1591056"/>
          </a:xfrm>
          <a:prstGeom prst="roundRect">
            <a:avLst>
              <a:gd name="adj" fmla="val 2874"/>
            </a:avLst>
          </a:prstGeom>
          <a:solidFill>
            <a:srgbClr val="EEF8FB"/>
          </a:solidFill>
          <a:ln w="12700">
            <a:solidFill>
              <a:srgbClr val="CFE8F1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932688" y="3931920"/>
            <a:ext cx="1874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7DB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Lectura central</a:t>
            </a:r>
            <a:endParaRPr lang="en-US" sz="1300" dirty="0"/>
          </a:p>
        </p:txBody>
      </p:sp>
      <p:sp>
        <p:nvSpPr>
          <p:cNvPr id="27" name="Text 24"/>
          <p:cNvSpPr/>
          <p:nvPr/>
        </p:nvSpPr>
        <p:spPr>
          <a:xfrm>
            <a:off x="932688" y="4370832"/>
            <a:ext cx="9966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MEDFAM parte de una base sólida de pertenencia, seguridad del paciente, claridad organizacional y liderazgo. La brecha más visible no está en el vínculo con la institución, sino en las condiciones cotidianas de carga, pausas, bienestar y reconocimiento.</a:t>
            </a:r>
            <a:endParaRPr lang="en-US" sz="1500" dirty="0"/>
          </a:p>
        </p:txBody>
      </p:sp>
      <p:sp>
        <p:nvSpPr>
          <p:cNvPr id="28" name="Text 25"/>
          <p:cNvSpPr/>
          <p:nvPr/>
        </p:nvSpPr>
        <p:spPr>
          <a:xfrm>
            <a:off x="594360" y="6464808"/>
            <a:ext cx="10469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80" dirty="0">
                <a:solidFill>
                  <a:srgbClr val="6B728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Fuente: Encuesta de Clima Laboral y Organizacional MEDFAM 2026 · Base: 203 respuestas</a:t>
            </a:r>
            <a:endParaRPr lang="en-US" sz="7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46520"/>
            <a:ext cx="4114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7280"/>
                </a:solidFill>
                <a:latin typeface="Carlito"/>
                <a:ea typeface="Carlito"/>
                <a:cs typeface="Carlito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65760"/>
            <a:ext cx="8869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Cómo se comportan las 11 dimensiones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21792" y="841248"/>
            <a:ext cx="9601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D6B7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Porcentaje de respuestas favorables (4–5).</a:t>
            </a:r>
            <a:endParaRPr lang="en-US" sz="1200" dirty="0"/>
          </a:p>
        </p:txBody>
      </p:sp>
      <p:pic>
        <p:nvPicPr>
          <p:cNvPr id="4" name="Image 0" descr="/mnt/data/logo_medfam_recortad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29800" y="182880"/>
            <a:ext cx="1965960" cy="66252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1316736"/>
            <a:ext cx="3108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7203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Identificación y pertenencia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3886200" y="1344168"/>
            <a:ext cx="6949440" cy="182880"/>
          </a:xfrm>
          <a:prstGeom prst="roundRect">
            <a:avLst>
              <a:gd name="adj" fmla="val 25000"/>
            </a:avLst>
          </a:prstGeom>
          <a:solidFill>
            <a:srgbClr val="E6EDF2"/>
          </a:solidFill>
          <a:ln w="12700">
            <a:solidFill>
              <a:srgbClr val="E6EDF2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3886200" y="1344168"/>
            <a:ext cx="6713159" cy="182880"/>
          </a:xfrm>
          <a:prstGeom prst="roundRect">
            <a:avLst>
              <a:gd name="adj" fmla="val 25000"/>
            </a:avLst>
          </a:prstGeom>
          <a:solidFill>
            <a:srgbClr val="67BE45"/>
          </a:solidFill>
          <a:ln w="12700">
            <a:solidFill>
              <a:srgbClr val="67BE45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872216" y="1316736"/>
            <a:ext cx="4937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96.6%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731520" y="1737360"/>
            <a:ext cx="3108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7203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Calidad y seguridad del paciente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3886200" y="1764792"/>
            <a:ext cx="6949440" cy="182880"/>
          </a:xfrm>
          <a:prstGeom prst="roundRect">
            <a:avLst>
              <a:gd name="adj" fmla="val 25000"/>
            </a:avLst>
          </a:prstGeom>
          <a:solidFill>
            <a:srgbClr val="E6EDF2"/>
          </a:solidFill>
          <a:ln w="12700">
            <a:solidFill>
              <a:srgbClr val="E6EDF2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3886200" y="1764792"/>
            <a:ext cx="6685361" cy="182880"/>
          </a:xfrm>
          <a:prstGeom prst="roundRect">
            <a:avLst>
              <a:gd name="adj" fmla="val 25000"/>
            </a:avLst>
          </a:prstGeom>
          <a:solidFill>
            <a:srgbClr val="67BE45"/>
          </a:solidFill>
          <a:ln w="12700">
            <a:solidFill>
              <a:srgbClr val="67BE45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0872216" y="1737360"/>
            <a:ext cx="4937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96.2%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731520" y="2157984"/>
            <a:ext cx="3108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7203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Organización y claridad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3886200" y="2185416"/>
            <a:ext cx="6949440" cy="182880"/>
          </a:xfrm>
          <a:prstGeom prst="roundRect">
            <a:avLst>
              <a:gd name="adj" fmla="val 25000"/>
            </a:avLst>
          </a:prstGeom>
          <a:solidFill>
            <a:srgbClr val="E6EDF2"/>
          </a:solidFill>
          <a:ln w="12700">
            <a:solidFill>
              <a:srgbClr val="E6EDF2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3886200" y="2185416"/>
            <a:ext cx="6595019" cy="182880"/>
          </a:xfrm>
          <a:prstGeom prst="roundRect">
            <a:avLst>
              <a:gd name="adj" fmla="val 25000"/>
            </a:avLst>
          </a:prstGeom>
          <a:solidFill>
            <a:srgbClr val="67BE45"/>
          </a:solidFill>
          <a:ln w="12700">
            <a:solidFill>
              <a:srgbClr val="67BE45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10872216" y="2157984"/>
            <a:ext cx="4937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94.9%</a:t>
            </a:r>
            <a:endParaRPr lang="en-US" sz="1050" dirty="0"/>
          </a:p>
        </p:txBody>
      </p:sp>
      <p:sp>
        <p:nvSpPr>
          <p:cNvPr id="17" name="Text 14"/>
          <p:cNvSpPr/>
          <p:nvPr/>
        </p:nvSpPr>
        <p:spPr>
          <a:xfrm>
            <a:off x="731520" y="2578608"/>
            <a:ext cx="3108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7203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Recursos e infraestructura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3886200" y="2606040"/>
            <a:ext cx="6949440" cy="182880"/>
          </a:xfrm>
          <a:prstGeom prst="roundRect">
            <a:avLst>
              <a:gd name="adj" fmla="val 25000"/>
            </a:avLst>
          </a:prstGeom>
          <a:solidFill>
            <a:srgbClr val="E6EDF2"/>
          </a:solidFill>
          <a:ln w="12700">
            <a:solidFill>
              <a:srgbClr val="E6EDF2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3886200" y="2606040"/>
            <a:ext cx="6414333" cy="182880"/>
          </a:xfrm>
          <a:prstGeom prst="roundRect">
            <a:avLst>
              <a:gd name="adj" fmla="val 25000"/>
            </a:avLst>
          </a:prstGeom>
          <a:solidFill>
            <a:srgbClr val="007DBA"/>
          </a:solidFill>
          <a:ln w="12700">
            <a:solidFill>
              <a:srgbClr val="007DBA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10872216" y="2578608"/>
            <a:ext cx="4937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92.3%</a:t>
            </a:r>
            <a:endParaRPr lang="en-US" sz="1050" dirty="0"/>
          </a:p>
        </p:txBody>
      </p:sp>
      <p:sp>
        <p:nvSpPr>
          <p:cNvPr id="21" name="Text 18"/>
          <p:cNvSpPr/>
          <p:nvPr/>
        </p:nvSpPr>
        <p:spPr>
          <a:xfrm>
            <a:off x="731520" y="2999232"/>
            <a:ext cx="3108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7203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Liderazgo</a:t>
            </a:r>
            <a:endParaRPr lang="en-US" sz="1100" dirty="0"/>
          </a:p>
        </p:txBody>
      </p:sp>
      <p:sp>
        <p:nvSpPr>
          <p:cNvPr id="22" name="Shape 19"/>
          <p:cNvSpPr/>
          <p:nvPr/>
        </p:nvSpPr>
        <p:spPr>
          <a:xfrm>
            <a:off x="3886200" y="3026664"/>
            <a:ext cx="6949440" cy="182880"/>
          </a:xfrm>
          <a:prstGeom prst="roundRect">
            <a:avLst>
              <a:gd name="adj" fmla="val 25000"/>
            </a:avLst>
          </a:prstGeom>
          <a:solidFill>
            <a:srgbClr val="E6EDF2"/>
          </a:solidFill>
          <a:ln w="12700">
            <a:solidFill>
              <a:srgbClr val="E6EDF2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3886200" y="3026664"/>
            <a:ext cx="6407384" cy="182880"/>
          </a:xfrm>
          <a:prstGeom prst="roundRect">
            <a:avLst>
              <a:gd name="adj" fmla="val 25000"/>
            </a:avLst>
          </a:prstGeom>
          <a:solidFill>
            <a:srgbClr val="007DBA"/>
          </a:solidFill>
          <a:ln w="12700">
            <a:solidFill>
              <a:srgbClr val="007DBA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10872216" y="2999232"/>
            <a:ext cx="4937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92.2%</a:t>
            </a:r>
            <a:endParaRPr lang="en-US" sz="1050" dirty="0"/>
          </a:p>
        </p:txBody>
      </p:sp>
      <p:sp>
        <p:nvSpPr>
          <p:cNvPr id="25" name="Text 22"/>
          <p:cNvSpPr/>
          <p:nvPr/>
        </p:nvSpPr>
        <p:spPr>
          <a:xfrm>
            <a:off x="731520" y="3419856"/>
            <a:ext cx="3108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7203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Respeto, humanización e inclusión</a:t>
            </a:r>
            <a:endParaRPr lang="en-US" sz="1100" dirty="0"/>
          </a:p>
        </p:txBody>
      </p:sp>
      <p:sp>
        <p:nvSpPr>
          <p:cNvPr id="26" name="Shape 23"/>
          <p:cNvSpPr/>
          <p:nvPr/>
        </p:nvSpPr>
        <p:spPr>
          <a:xfrm>
            <a:off x="3886200" y="3447288"/>
            <a:ext cx="6949440" cy="182880"/>
          </a:xfrm>
          <a:prstGeom prst="roundRect">
            <a:avLst>
              <a:gd name="adj" fmla="val 25000"/>
            </a:avLst>
          </a:prstGeom>
          <a:solidFill>
            <a:srgbClr val="E6EDF2"/>
          </a:solidFill>
          <a:ln w="12700">
            <a:solidFill>
              <a:srgbClr val="E6EDF2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3886200" y="3447288"/>
            <a:ext cx="6303142" cy="182880"/>
          </a:xfrm>
          <a:prstGeom prst="roundRect">
            <a:avLst>
              <a:gd name="adj" fmla="val 25000"/>
            </a:avLst>
          </a:prstGeom>
          <a:solidFill>
            <a:srgbClr val="007DBA"/>
          </a:solidFill>
          <a:ln w="12700">
            <a:solidFill>
              <a:srgbClr val="007DBA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10872216" y="3419856"/>
            <a:ext cx="4937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90.7%</a:t>
            </a:r>
            <a:endParaRPr lang="en-US" sz="1050" dirty="0"/>
          </a:p>
        </p:txBody>
      </p:sp>
      <p:sp>
        <p:nvSpPr>
          <p:cNvPr id="29" name="Text 26"/>
          <p:cNvSpPr/>
          <p:nvPr/>
        </p:nvSpPr>
        <p:spPr>
          <a:xfrm>
            <a:off x="731520" y="3840480"/>
            <a:ext cx="3108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7203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Comunicación interna</a:t>
            </a:r>
            <a:endParaRPr lang="en-US" sz="1100" dirty="0"/>
          </a:p>
        </p:txBody>
      </p:sp>
      <p:sp>
        <p:nvSpPr>
          <p:cNvPr id="30" name="Shape 27"/>
          <p:cNvSpPr/>
          <p:nvPr/>
        </p:nvSpPr>
        <p:spPr>
          <a:xfrm>
            <a:off x="3886200" y="3867912"/>
            <a:ext cx="6949440" cy="182880"/>
          </a:xfrm>
          <a:prstGeom prst="roundRect">
            <a:avLst>
              <a:gd name="adj" fmla="val 25000"/>
            </a:avLst>
          </a:prstGeom>
          <a:solidFill>
            <a:srgbClr val="E6EDF2"/>
          </a:solidFill>
          <a:ln w="12700">
            <a:solidFill>
              <a:srgbClr val="E6EDF2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3886200" y="3867912"/>
            <a:ext cx="6275344" cy="182880"/>
          </a:xfrm>
          <a:prstGeom prst="roundRect">
            <a:avLst>
              <a:gd name="adj" fmla="val 25000"/>
            </a:avLst>
          </a:prstGeom>
          <a:solidFill>
            <a:srgbClr val="007DBA"/>
          </a:solidFill>
          <a:ln w="12700">
            <a:solidFill>
              <a:srgbClr val="007DBA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10872216" y="3840480"/>
            <a:ext cx="4937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90.3%</a:t>
            </a:r>
            <a:endParaRPr lang="en-US" sz="1050" dirty="0"/>
          </a:p>
        </p:txBody>
      </p:sp>
      <p:sp>
        <p:nvSpPr>
          <p:cNvPr id="33" name="Text 30"/>
          <p:cNvSpPr/>
          <p:nvPr/>
        </p:nvSpPr>
        <p:spPr>
          <a:xfrm>
            <a:off x="731520" y="4261104"/>
            <a:ext cx="3108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7203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Participación y desarrollo</a:t>
            </a:r>
            <a:endParaRPr lang="en-US" sz="1100" dirty="0"/>
          </a:p>
        </p:txBody>
      </p:sp>
      <p:sp>
        <p:nvSpPr>
          <p:cNvPr id="34" name="Shape 31"/>
          <p:cNvSpPr/>
          <p:nvPr/>
        </p:nvSpPr>
        <p:spPr>
          <a:xfrm>
            <a:off x="3886200" y="4288536"/>
            <a:ext cx="6949440" cy="182880"/>
          </a:xfrm>
          <a:prstGeom prst="roundRect">
            <a:avLst>
              <a:gd name="adj" fmla="val 25000"/>
            </a:avLst>
          </a:prstGeom>
          <a:solidFill>
            <a:srgbClr val="E6EDF2"/>
          </a:solidFill>
          <a:ln w="12700">
            <a:solidFill>
              <a:srgbClr val="E6EDF2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3886200" y="4288536"/>
            <a:ext cx="6226698" cy="182880"/>
          </a:xfrm>
          <a:prstGeom prst="roundRect">
            <a:avLst>
              <a:gd name="adj" fmla="val 25000"/>
            </a:avLst>
          </a:prstGeom>
          <a:solidFill>
            <a:srgbClr val="007DBA"/>
          </a:solidFill>
          <a:ln w="12700">
            <a:solidFill>
              <a:srgbClr val="007DBA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10872216" y="4261104"/>
            <a:ext cx="4937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89.6%</a:t>
            </a:r>
            <a:endParaRPr lang="en-US" sz="1050" dirty="0"/>
          </a:p>
        </p:txBody>
      </p:sp>
      <p:sp>
        <p:nvSpPr>
          <p:cNvPr id="37" name="Text 34"/>
          <p:cNvSpPr/>
          <p:nvPr/>
        </p:nvSpPr>
        <p:spPr>
          <a:xfrm>
            <a:off x="731520" y="4681728"/>
            <a:ext cx="3108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7203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Trabajo en equipo</a:t>
            </a:r>
            <a:endParaRPr lang="en-US" sz="1100" dirty="0"/>
          </a:p>
        </p:txBody>
      </p:sp>
      <p:sp>
        <p:nvSpPr>
          <p:cNvPr id="38" name="Shape 35"/>
          <p:cNvSpPr/>
          <p:nvPr/>
        </p:nvSpPr>
        <p:spPr>
          <a:xfrm>
            <a:off x="3886200" y="4709160"/>
            <a:ext cx="6949440" cy="182880"/>
          </a:xfrm>
          <a:prstGeom prst="roundRect">
            <a:avLst>
              <a:gd name="adj" fmla="val 25000"/>
            </a:avLst>
          </a:prstGeom>
          <a:solidFill>
            <a:srgbClr val="E6EDF2"/>
          </a:solidFill>
          <a:ln w="12700">
            <a:solidFill>
              <a:srgbClr val="E6EDF2"/>
            </a:solidFill>
            <a:prstDash val="solid"/>
          </a:ln>
        </p:spPr>
      </p:sp>
      <p:sp>
        <p:nvSpPr>
          <p:cNvPr id="39" name="Shape 36"/>
          <p:cNvSpPr/>
          <p:nvPr/>
        </p:nvSpPr>
        <p:spPr>
          <a:xfrm>
            <a:off x="3886200" y="4709160"/>
            <a:ext cx="6164153" cy="182880"/>
          </a:xfrm>
          <a:prstGeom prst="roundRect">
            <a:avLst>
              <a:gd name="adj" fmla="val 25000"/>
            </a:avLst>
          </a:prstGeom>
          <a:solidFill>
            <a:srgbClr val="007DBA"/>
          </a:solidFill>
          <a:ln w="12700">
            <a:solidFill>
              <a:srgbClr val="007DBA"/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10872216" y="4681728"/>
            <a:ext cx="4937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88.7%</a:t>
            </a:r>
            <a:endParaRPr lang="en-US" sz="1050" dirty="0"/>
          </a:p>
        </p:txBody>
      </p:sp>
      <p:sp>
        <p:nvSpPr>
          <p:cNvPr id="41" name="Text 38"/>
          <p:cNvSpPr/>
          <p:nvPr/>
        </p:nvSpPr>
        <p:spPr>
          <a:xfrm>
            <a:off x="731520" y="5102352"/>
            <a:ext cx="3108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7203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Reconocimiento y equidad</a:t>
            </a:r>
            <a:endParaRPr lang="en-US" sz="1100" dirty="0"/>
          </a:p>
        </p:txBody>
      </p:sp>
      <p:sp>
        <p:nvSpPr>
          <p:cNvPr id="42" name="Shape 39"/>
          <p:cNvSpPr/>
          <p:nvPr/>
        </p:nvSpPr>
        <p:spPr>
          <a:xfrm>
            <a:off x="3886200" y="5129784"/>
            <a:ext cx="6949440" cy="182880"/>
          </a:xfrm>
          <a:prstGeom prst="roundRect">
            <a:avLst>
              <a:gd name="adj" fmla="val 25000"/>
            </a:avLst>
          </a:prstGeom>
          <a:solidFill>
            <a:srgbClr val="E6EDF2"/>
          </a:solidFill>
          <a:ln w="12700">
            <a:solidFill>
              <a:srgbClr val="E6EDF2"/>
            </a:solidFill>
            <a:prstDash val="solid"/>
          </a:ln>
        </p:spPr>
      </p:sp>
      <p:sp>
        <p:nvSpPr>
          <p:cNvPr id="43" name="Shape 40"/>
          <p:cNvSpPr/>
          <p:nvPr/>
        </p:nvSpPr>
        <p:spPr>
          <a:xfrm>
            <a:off x="3886200" y="5129784"/>
            <a:ext cx="5670743" cy="182880"/>
          </a:xfrm>
          <a:prstGeom prst="roundRect">
            <a:avLst>
              <a:gd name="adj" fmla="val 25000"/>
            </a:avLst>
          </a:prstGeom>
          <a:solidFill>
            <a:srgbClr val="D9912B"/>
          </a:solidFill>
          <a:ln w="12700">
            <a:solidFill>
              <a:srgbClr val="D9912B"/>
            </a:solidFill>
            <a:prstDash val="solid"/>
          </a:ln>
        </p:spPr>
      </p:sp>
      <p:sp>
        <p:nvSpPr>
          <p:cNvPr id="44" name="Text 41"/>
          <p:cNvSpPr/>
          <p:nvPr/>
        </p:nvSpPr>
        <p:spPr>
          <a:xfrm>
            <a:off x="10872216" y="5102352"/>
            <a:ext cx="4937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81.6%</a:t>
            </a:r>
            <a:endParaRPr lang="en-US" sz="1050" dirty="0"/>
          </a:p>
        </p:txBody>
      </p:sp>
      <p:sp>
        <p:nvSpPr>
          <p:cNvPr id="45" name="Text 42"/>
          <p:cNvSpPr/>
          <p:nvPr/>
        </p:nvSpPr>
        <p:spPr>
          <a:xfrm>
            <a:off x="731520" y="5522976"/>
            <a:ext cx="3108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7203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Carga y bienestar</a:t>
            </a:r>
            <a:endParaRPr lang="en-US" sz="1100" dirty="0"/>
          </a:p>
        </p:txBody>
      </p:sp>
      <p:sp>
        <p:nvSpPr>
          <p:cNvPr id="46" name="Shape 43"/>
          <p:cNvSpPr/>
          <p:nvPr/>
        </p:nvSpPr>
        <p:spPr>
          <a:xfrm>
            <a:off x="3886200" y="5550408"/>
            <a:ext cx="6949440" cy="182880"/>
          </a:xfrm>
          <a:prstGeom prst="roundRect">
            <a:avLst>
              <a:gd name="adj" fmla="val 25000"/>
            </a:avLst>
          </a:prstGeom>
          <a:solidFill>
            <a:srgbClr val="E6EDF2"/>
          </a:solidFill>
          <a:ln w="12700">
            <a:solidFill>
              <a:srgbClr val="E6EDF2"/>
            </a:solidFill>
            <a:prstDash val="solid"/>
          </a:ln>
        </p:spPr>
      </p:sp>
      <p:sp>
        <p:nvSpPr>
          <p:cNvPr id="47" name="Shape 44"/>
          <p:cNvSpPr/>
          <p:nvPr/>
        </p:nvSpPr>
        <p:spPr>
          <a:xfrm>
            <a:off x="3886200" y="5550408"/>
            <a:ext cx="4822911" cy="182880"/>
          </a:xfrm>
          <a:prstGeom prst="roundRect">
            <a:avLst>
              <a:gd name="adj" fmla="val 25000"/>
            </a:avLst>
          </a:prstGeom>
          <a:solidFill>
            <a:srgbClr val="D9912B"/>
          </a:solidFill>
          <a:ln w="12700">
            <a:solidFill>
              <a:srgbClr val="D9912B"/>
            </a:solidFill>
            <a:prstDash val="solid"/>
          </a:ln>
        </p:spPr>
      </p:sp>
      <p:sp>
        <p:nvSpPr>
          <p:cNvPr id="48" name="Text 45"/>
          <p:cNvSpPr/>
          <p:nvPr/>
        </p:nvSpPr>
        <p:spPr>
          <a:xfrm>
            <a:off x="10872216" y="5522976"/>
            <a:ext cx="4937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69.4%</a:t>
            </a:r>
            <a:endParaRPr lang="en-US" sz="1050" dirty="0"/>
          </a:p>
        </p:txBody>
      </p:sp>
      <p:sp>
        <p:nvSpPr>
          <p:cNvPr id="49" name="Text 46"/>
          <p:cNvSpPr/>
          <p:nvPr/>
        </p:nvSpPr>
        <p:spPr>
          <a:xfrm>
            <a:off x="749808" y="6062472"/>
            <a:ext cx="10424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La dimensión con mayor oportunidad de fortalecimiento es Carga y bienestar (69,4%), seguida de Reconocimiento y equidad (81,6%).</a:t>
            </a:r>
            <a:endParaRPr lang="en-US" sz="1100" dirty="0"/>
          </a:p>
        </p:txBody>
      </p:sp>
      <p:sp>
        <p:nvSpPr>
          <p:cNvPr id="50" name="Text 47"/>
          <p:cNvSpPr/>
          <p:nvPr/>
        </p:nvSpPr>
        <p:spPr>
          <a:xfrm>
            <a:off x="594360" y="6464808"/>
            <a:ext cx="10469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80" dirty="0">
                <a:solidFill>
                  <a:srgbClr val="6B728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Fuente: Encuesta MEDFAM 2026 · % favorable = respuestas 4–5. Ítems 26 y 45 no se usan en la comparación de dimensiones por su formulación aspiracional.</a:t>
            </a:r>
            <a:endParaRPr lang="en-US" sz="7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46520"/>
            <a:ext cx="4114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7280"/>
                </a:solidFill>
                <a:latin typeface="Carlito"/>
                <a:ea typeface="Carlito"/>
                <a:cs typeface="Carlit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65760"/>
            <a:ext cx="8869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Fortalezas que vale la pena reconocer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21792" y="841248"/>
            <a:ext cx="9601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D6B7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Los mejores resultados combinan pertenencia, claridad, respeto y seguridad.</a:t>
            </a:r>
            <a:endParaRPr lang="en-US" sz="1200" dirty="0"/>
          </a:p>
        </p:txBody>
      </p:sp>
      <p:pic>
        <p:nvPicPr>
          <p:cNvPr id="4" name="Image 0" descr="/mnt/data/logo_medfam_recortad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29800" y="182880"/>
            <a:ext cx="1965960" cy="662529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13232" y="1325880"/>
            <a:ext cx="5349240" cy="9144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DE6EC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877824" y="1508760"/>
            <a:ext cx="420624" cy="420624"/>
          </a:xfrm>
          <a:prstGeom prst="ellipse">
            <a:avLst/>
          </a:prstGeom>
          <a:solidFill>
            <a:srgbClr val="67BE45"/>
          </a:solidFill>
          <a:ln w="12700">
            <a:solidFill>
              <a:srgbClr val="67BE45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77824" y="1604772"/>
            <a:ext cx="4206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1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1426464" y="1472184"/>
            <a:ext cx="347472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7203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Mi jefe, coordinador o responsable inmediato me trata con respeto.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5020056" y="1508760"/>
            <a:ext cx="8595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90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98.0%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4892040" y="1856232"/>
            <a:ext cx="9875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70" dirty="0">
                <a:solidFill>
                  <a:srgbClr val="5D6B7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respuestas favorables</a:t>
            </a:r>
            <a:endParaRPr lang="en-US" sz="770" dirty="0"/>
          </a:p>
        </p:txBody>
      </p:sp>
      <p:sp>
        <p:nvSpPr>
          <p:cNvPr id="11" name="Shape 8"/>
          <p:cNvSpPr/>
          <p:nvPr/>
        </p:nvSpPr>
        <p:spPr>
          <a:xfrm>
            <a:off x="6291072" y="1325880"/>
            <a:ext cx="5166360" cy="9144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DE6EC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455664" y="1508760"/>
            <a:ext cx="420624" cy="420624"/>
          </a:xfrm>
          <a:prstGeom prst="ellipse">
            <a:avLst/>
          </a:prstGeom>
          <a:solidFill>
            <a:srgbClr val="67BE45"/>
          </a:solidFill>
          <a:ln w="12700">
            <a:solidFill>
              <a:srgbClr val="67BE45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455664" y="1604772"/>
            <a:ext cx="4206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17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7004304" y="1472184"/>
            <a:ext cx="329184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7203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Tengo claridad sobre las funciones y responsabilidades asociadas a mi trabajo.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10415016" y="1508760"/>
            <a:ext cx="8595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90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98.0%</a:t>
            </a:r>
            <a:endParaRPr lang="en-US" sz="1900" dirty="0"/>
          </a:p>
        </p:txBody>
      </p:sp>
      <p:sp>
        <p:nvSpPr>
          <p:cNvPr id="16" name="Text 13"/>
          <p:cNvSpPr/>
          <p:nvPr/>
        </p:nvSpPr>
        <p:spPr>
          <a:xfrm>
            <a:off x="10287000" y="1856232"/>
            <a:ext cx="9875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70" dirty="0">
                <a:solidFill>
                  <a:srgbClr val="5D6B7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respuestas favorables</a:t>
            </a:r>
            <a:endParaRPr lang="en-US" sz="770" dirty="0"/>
          </a:p>
        </p:txBody>
      </p:sp>
      <p:sp>
        <p:nvSpPr>
          <p:cNvPr id="17" name="Shape 14"/>
          <p:cNvSpPr/>
          <p:nvPr/>
        </p:nvSpPr>
        <p:spPr>
          <a:xfrm>
            <a:off x="713232" y="2468880"/>
            <a:ext cx="5349240" cy="9144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DE6EC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877824" y="2651760"/>
            <a:ext cx="420624" cy="420624"/>
          </a:xfrm>
          <a:prstGeom prst="ellipse">
            <a:avLst/>
          </a:prstGeom>
          <a:solidFill>
            <a:srgbClr val="67BE45"/>
          </a:solidFill>
          <a:ln w="12700">
            <a:solidFill>
              <a:srgbClr val="67BE45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77824" y="2747772"/>
            <a:ext cx="4206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18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1426464" y="2615184"/>
            <a:ext cx="347472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7203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Sé a quién acudir cuando necesito resolver una situación relacionada con mis funciones.</a:t>
            </a:r>
            <a:endParaRPr lang="en-US" sz="1050" dirty="0"/>
          </a:p>
        </p:txBody>
      </p:sp>
      <p:sp>
        <p:nvSpPr>
          <p:cNvPr id="21" name="Text 18"/>
          <p:cNvSpPr/>
          <p:nvPr/>
        </p:nvSpPr>
        <p:spPr>
          <a:xfrm>
            <a:off x="5020056" y="2651760"/>
            <a:ext cx="8595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90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98.5%</a:t>
            </a:r>
            <a:endParaRPr lang="en-US" sz="1900" dirty="0"/>
          </a:p>
        </p:txBody>
      </p:sp>
      <p:sp>
        <p:nvSpPr>
          <p:cNvPr id="22" name="Text 19"/>
          <p:cNvSpPr/>
          <p:nvPr/>
        </p:nvSpPr>
        <p:spPr>
          <a:xfrm>
            <a:off x="4892040" y="2999232"/>
            <a:ext cx="9875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70" dirty="0">
                <a:solidFill>
                  <a:srgbClr val="5D6B7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respuestas favorables</a:t>
            </a:r>
            <a:endParaRPr lang="en-US" sz="770" dirty="0"/>
          </a:p>
        </p:txBody>
      </p:sp>
      <p:sp>
        <p:nvSpPr>
          <p:cNvPr id="23" name="Shape 20"/>
          <p:cNvSpPr/>
          <p:nvPr/>
        </p:nvSpPr>
        <p:spPr>
          <a:xfrm>
            <a:off x="6291072" y="2468880"/>
            <a:ext cx="5166360" cy="9144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DE6EC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455664" y="2651760"/>
            <a:ext cx="420624" cy="420624"/>
          </a:xfrm>
          <a:prstGeom prst="ellipse">
            <a:avLst/>
          </a:prstGeom>
          <a:solidFill>
            <a:srgbClr val="67BE45"/>
          </a:solidFill>
          <a:ln w="12700">
            <a:solidFill>
              <a:srgbClr val="67BE45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6455664" y="2747772"/>
            <a:ext cx="4206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46</a:t>
            </a:r>
            <a:endParaRPr lang="en-US" sz="1000" dirty="0"/>
          </a:p>
        </p:txBody>
      </p:sp>
      <p:sp>
        <p:nvSpPr>
          <p:cNvPr id="26" name="Text 23"/>
          <p:cNvSpPr/>
          <p:nvPr/>
        </p:nvSpPr>
        <p:spPr>
          <a:xfrm>
            <a:off x="7004304" y="2615184"/>
            <a:ext cx="329184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7203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En mi área se reconoce la importancia de la seguridad del paciente.</a:t>
            </a:r>
            <a:endParaRPr lang="en-US" sz="1050" dirty="0"/>
          </a:p>
        </p:txBody>
      </p:sp>
      <p:sp>
        <p:nvSpPr>
          <p:cNvPr id="27" name="Text 24"/>
          <p:cNvSpPr/>
          <p:nvPr/>
        </p:nvSpPr>
        <p:spPr>
          <a:xfrm>
            <a:off x="10415016" y="2651760"/>
            <a:ext cx="8595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90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97.0%</a:t>
            </a:r>
            <a:endParaRPr lang="en-US" sz="1900" dirty="0"/>
          </a:p>
        </p:txBody>
      </p:sp>
      <p:sp>
        <p:nvSpPr>
          <p:cNvPr id="28" name="Text 25"/>
          <p:cNvSpPr/>
          <p:nvPr/>
        </p:nvSpPr>
        <p:spPr>
          <a:xfrm>
            <a:off x="10287000" y="2999232"/>
            <a:ext cx="9875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70" dirty="0">
                <a:solidFill>
                  <a:srgbClr val="5D6B7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respuestas favorables</a:t>
            </a:r>
            <a:endParaRPr lang="en-US" sz="770" dirty="0"/>
          </a:p>
        </p:txBody>
      </p:sp>
      <p:sp>
        <p:nvSpPr>
          <p:cNvPr id="29" name="Shape 26"/>
          <p:cNvSpPr/>
          <p:nvPr/>
        </p:nvSpPr>
        <p:spPr>
          <a:xfrm>
            <a:off x="713232" y="3611880"/>
            <a:ext cx="5349240" cy="9144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DE6EC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877824" y="3794760"/>
            <a:ext cx="420624" cy="420624"/>
          </a:xfrm>
          <a:prstGeom prst="ellipse">
            <a:avLst/>
          </a:prstGeom>
          <a:solidFill>
            <a:srgbClr val="00A3D9"/>
          </a:solidFill>
          <a:ln w="12700">
            <a:solidFill>
              <a:srgbClr val="00A3D9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877824" y="3890772"/>
            <a:ext cx="4206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52</a:t>
            </a:r>
            <a:endParaRPr lang="en-US" sz="1000" dirty="0"/>
          </a:p>
        </p:txBody>
      </p:sp>
      <p:sp>
        <p:nvSpPr>
          <p:cNvPr id="32" name="Text 29"/>
          <p:cNvSpPr/>
          <p:nvPr/>
        </p:nvSpPr>
        <p:spPr>
          <a:xfrm>
            <a:off x="1426464" y="3758184"/>
            <a:ext cx="347472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7203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Me siento parte de MEDFAM.</a:t>
            </a:r>
            <a:endParaRPr lang="en-US" sz="1050" dirty="0"/>
          </a:p>
        </p:txBody>
      </p:sp>
      <p:sp>
        <p:nvSpPr>
          <p:cNvPr id="33" name="Text 30"/>
          <p:cNvSpPr/>
          <p:nvPr/>
        </p:nvSpPr>
        <p:spPr>
          <a:xfrm>
            <a:off x="5020056" y="3794760"/>
            <a:ext cx="8595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90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96.0%</a:t>
            </a:r>
            <a:endParaRPr lang="en-US" sz="1900" dirty="0"/>
          </a:p>
        </p:txBody>
      </p:sp>
      <p:sp>
        <p:nvSpPr>
          <p:cNvPr id="34" name="Text 31"/>
          <p:cNvSpPr/>
          <p:nvPr/>
        </p:nvSpPr>
        <p:spPr>
          <a:xfrm>
            <a:off x="4892040" y="4142232"/>
            <a:ext cx="9875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70" dirty="0">
                <a:solidFill>
                  <a:srgbClr val="5D6B7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respuestas favorables</a:t>
            </a:r>
            <a:endParaRPr lang="en-US" sz="770" dirty="0"/>
          </a:p>
        </p:txBody>
      </p:sp>
      <p:sp>
        <p:nvSpPr>
          <p:cNvPr id="35" name="Shape 32"/>
          <p:cNvSpPr/>
          <p:nvPr/>
        </p:nvSpPr>
        <p:spPr>
          <a:xfrm>
            <a:off x="6291072" y="3611880"/>
            <a:ext cx="5166360" cy="9144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DE6EC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6455664" y="3794760"/>
            <a:ext cx="420624" cy="420624"/>
          </a:xfrm>
          <a:prstGeom prst="ellipse">
            <a:avLst/>
          </a:prstGeom>
          <a:solidFill>
            <a:srgbClr val="00A3D9"/>
          </a:solidFill>
          <a:ln w="12700">
            <a:solidFill>
              <a:srgbClr val="00A3D9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6455664" y="3890772"/>
            <a:ext cx="4206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54</a:t>
            </a:r>
            <a:endParaRPr lang="en-US" sz="1000" dirty="0"/>
          </a:p>
        </p:txBody>
      </p:sp>
      <p:sp>
        <p:nvSpPr>
          <p:cNvPr id="38" name="Text 35"/>
          <p:cNvSpPr/>
          <p:nvPr/>
        </p:nvSpPr>
        <p:spPr>
          <a:xfrm>
            <a:off x="7004304" y="3758184"/>
            <a:ext cx="329184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7203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Considero que el trabajo que realizo tiene un propósito importante.</a:t>
            </a:r>
            <a:endParaRPr lang="en-US" sz="1050" dirty="0"/>
          </a:p>
        </p:txBody>
      </p:sp>
      <p:sp>
        <p:nvSpPr>
          <p:cNvPr id="39" name="Text 36"/>
          <p:cNvSpPr/>
          <p:nvPr/>
        </p:nvSpPr>
        <p:spPr>
          <a:xfrm>
            <a:off x="10415016" y="3794760"/>
            <a:ext cx="8595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90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97.0%</a:t>
            </a:r>
            <a:endParaRPr lang="en-US" sz="1900" dirty="0"/>
          </a:p>
        </p:txBody>
      </p:sp>
      <p:sp>
        <p:nvSpPr>
          <p:cNvPr id="40" name="Text 37"/>
          <p:cNvSpPr/>
          <p:nvPr/>
        </p:nvSpPr>
        <p:spPr>
          <a:xfrm>
            <a:off x="10287000" y="4142232"/>
            <a:ext cx="9875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70" dirty="0">
                <a:solidFill>
                  <a:srgbClr val="5D6B7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respuestas favorables</a:t>
            </a:r>
            <a:endParaRPr lang="en-US" sz="770" dirty="0"/>
          </a:p>
        </p:txBody>
      </p:sp>
      <p:sp>
        <p:nvSpPr>
          <p:cNvPr id="41" name="Shape 38"/>
          <p:cNvSpPr/>
          <p:nvPr/>
        </p:nvSpPr>
        <p:spPr>
          <a:xfrm>
            <a:off x="713232" y="4956048"/>
            <a:ext cx="10744200" cy="868680"/>
          </a:xfrm>
          <a:prstGeom prst="roundRect">
            <a:avLst>
              <a:gd name="adj" fmla="val 4211"/>
            </a:avLst>
          </a:prstGeom>
          <a:solidFill>
            <a:srgbClr val="EEF7EC"/>
          </a:solidFill>
          <a:ln w="12700">
            <a:solidFill>
              <a:srgbClr val="CFE7C7"/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932688" y="5202936"/>
            <a:ext cx="102870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E6D2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Mensaje para socializar: el personal reconoce una relación positiva con MEDFAM y una fuerte orientación al propósito y a la seguridad del paciente. Conviene agradecer explícitamente esta confianza.</a:t>
            </a:r>
            <a:endParaRPr lang="en-US" sz="1300" dirty="0"/>
          </a:p>
        </p:txBody>
      </p:sp>
      <p:sp>
        <p:nvSpPr>
          <p:cNvPr id="43" name="Text 40"/>
          <p:cNvSpPr/>
          <p:nvPr/>
        </p:nvSpPr>
        <p:spPr>
          <a:xfrm>
            <a:off x="594360" y="6464808"/>
            <a:ext cx="10469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80" dirty="0">
                <a:solidFill>
                  <a:srgbClr val="6B728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Fuente: Encuesta de Clima Laboral y Organizacional MEDFAM 2026 · Base: 203 respuestas</a:t>
            </a:r>
            <a:endParaRPr lang="en-US" sz="7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46520"/>
            <a:ext cx="4114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7280"/>
                </a:solidFill>
                <a:latin typeface="Carlito"/>
                <a:ea typeface="Carlito"/>
                <a:cs typeface="Carlit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65760"/>
            <a:ext cx="8869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Las principales tensiones están en lo cotidiano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21792" y="841248"/>
            <a:ext cx="9601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D6B7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No contradicen el buen clima general: muestran dónde se concentra la experiencia menos favorable.</a:t>
            </a:r>
            <a:endParaRPr lang="en-US" sz="1200" dirty="0"/>
          </a:p>
        </p:txBody>
      </p:sp>
      <p:pic>
        <p:nvPicPr>
          <p:cNvPr id="4" name="Image 0" descr="/mnt/data/logo_medfam_recortad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29800" y="182880"/>
            <a:ext cx="1965960" cy="662529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13232" y="1325880"/>
            <a:ext cx="10744200" cy="896112"/>
          </a:xfrm>
          <a:prstGeom prst="roundRect">
            <a:avLst>
              <a:gd name="adj" fmla="val 5102"/>
            </a:avLst>
          </a:prstGeom>
          <a:solidFill>
            <a:srgbClr val="FFFFFF"/>
          </a:solidFill>
          <a:ln w="12700">
            <a:solidFill>
              <a:srgbClr val="DDE6EC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877824" y="1508760"/>
            <a:ext cx="420624" cy="420624"/>
          </a:xfrm>
          <a:prstGeom prst="ellipse">
            <a:avLst/>
          </a:prstGeom>
          <a:solidFill>
            <a:srgbClr val="D9912B"/>
          </a:solidFill>
          <a:ln w="12700">
            <a:solidFill>
              <a:srgbClr val="D9912B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77824" y="1604772"/>
            <a:ext cx="4206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24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1426464" y="1472184"/>
            <a:ext cx="886968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7203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Durante la jornada existen condiciones razonables para realizar las pausas o descansos correspondientes.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10415016" y="1508760"/>
            <a:ext cx="8595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90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55.6%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10287000" y="1856232"/>
            <a:ext cx="9875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70" dirty="0">
                <a:solidFill>
                  <a:srgbClr val="5D6B7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respuestas favorables</a:t>
            </a:r>
            <a:endParaRPr lang="en-US" sz="770" dirty="0"/>
          </a:p>
        </p:txBody>
      </p:sp>
      <p:sp>
        <p:nvSpPr>
          <p:cNvPr id="11" name="Shape 8"/>
          <p:cNvSpPr/>
          <p:nvPr/>
        </p:nvSpPr>
        <p:spPr>
          <a:xfrm>
            <a:off x="713232" y="2395728"/>
            <a:ext cx="10744200" cy="896112"/>
          </a:xfrm>
          <a:prstGeom prst="roundRect">
            <a:avLst>
              <a:gd name="adj" fmla="val 5102"/>
            </a:avLst>
          </a:prstGeom>
          <a:solidFill>
            <a:srgbClr val="FFFFFF"/>
          </a:solidFill>
          <a:ln w="12700">
            <a:solidFill>
              <a:srgbClr val="DDE6EC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877824" y="2578608"/>
            <a:ext cx="420624" cy="420624"/>
          </a:xfrm>
          <a:prstGeom prst="ellipse">
            <a:avLst/>
          </a:prstGeom>
          <a:solidFill>
            <a:srgbClr val="D9912B"/>
          </a:solidFill>
          <a:ln w="12700">
            <a:solidFill>
              <a:srgbClr val="D9912B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77824" y="2674620"/>
            <a:ext cx="4206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28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1426464" y="2542032"/>
            <a:ext cx="886968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7203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Cuando realizo bien mi trabajo, existen mecanismos para reconocerlo o valorarlo.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10415016" y="2578608"/>
            <a:ext cx="8595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90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64.3%</a:t>
            </a:r>
            <a:endParaRPr lang="en-US" sz="1900" dirty="0"/>
          </a:p>
        </p:txBody>
      </p:sp>
      <p:sp>
        <p:nvSpPr>
          <p:cNvPr id="16" name="Text 13"/>
          <p:cNvSpPr/>
          <p:nvPr/>
        </p:nvSpPr>
        <p:spPr>
          <a:xfrm>
            <a:off x="10287000" y="2926080"/>
            <a:ext cx="9875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70" dirty="0">
                <a:solidFill>
                  <a:srgbClr val="5D6B7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respuestas favorables</a:t>
            </a:r>
            <a:endParaRPr lang="en-US" sz="770" dirty="0"/>
          </a:p>
        </p:txBody>
      </p:sp>
      <p:sp>
        <p:nvSpPr>
          <p:cNvPr id="17" name="Shape 14"/>
          <p:cNvSpPr/>
          <p:nvPr/>
        </p:nvSpPr>
        <p:spPr>
          <a:xfrm>
            <a:off x="713232" y="3465576"/>
            <a:ext cx="10744200" cy="896112"/>
          </a:xfrm>
          <a:prstGeom prst="roundRect">
            <a:avLst>
              <a:gd name="adj" fmla="val 5102"/>
            </a:avLst>
          </a:prstGeom>
          <a:solidFill>
            <a:srgbClr val="FFFFFF"/>
          </a:solidFill>
          <a:ln w="12700">
            <a:solidFill>
              <a:srgbClr val="DDE6EC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877824" y="3648456"/>
            <a:ext cx="420624" cy="420624"/>
          </a:xfrm>
          <a:prstGeom prst="ellipse">
            <a:avLst/>
          </a:prstGeom>
          <a:solidFill>
            <a:srgbClr val="D9912B"/>
          </a:solidFill>
          <a:ln w="12700">
            <a:solidFill>
              <a:srgbClr val="D9912B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77824" y="3744468"/>
            <a:ext cx="4206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25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1426464" y="3611880"/>
            <a:ext cx="886968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7203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Cuando se presentan periodos de alta carga laboral, existe apoyo o coordinación para afrontarlos.</a:t>
            </a:r>
            <a:endParaRPr lang="en-US" sz="1050" dirty="0"/>
          </a:p>
        </p:txBody>
      </p:sp>
      <p:sp>
        <p:nvSpPr>
          <p:cNvPr id="21" name="Text 18"/>
          <p:cNvSpPr/>
          <p:nvPr/>
        </p:nvSpPr>
        <p:spPr>
          <a:xfrm>
            <a:off x="10415016" y="3648456"/>
            <a:ext cx="8595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90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66.5%</a:t>
            </a:r>
            <a:endParaRPr lang="en-US" sz="1900" dirty="0"/>
          </a:p>
        </p:txBody>
      </p:sp>
      <p:sp>
        <p:nvSpPr>
          <p:cNvPr id="22" name="Text 19"/>
          <p:cNvSpPr/>
          <p:nvPr/>
        </p:nvSpPr>
        <p:spPr>
          <a:xfrm>
            <a:off x="10287000" y="3995928"/>
            <a:ext cx="9875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70" dirty="0">
                <a:solidFill>
                  <a:srgbClr val="5D6B7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respuestas favorables</a:t>
            </a:r>
            <a:endParaRPr lang="en-US" sz="770" dirty="0"/>
          </a:p>
        </p:txBody>
      </p:sp>
      <p:sp>
        <p:nvSpPr>
          <p:cNvPr id="23" name="Shape 20"/>
          <p:cNvSpPr/>
          <p:nvPr/>
        </p:nvSpPr>
        <p:spPr>
          <a:xfrm>
            <a:off x="713232" y="4535424"/>
            <a:ext cx="10744200" cy="896112"/>
          </a:xfrm>
          <a:prstGeom prst="roundRect">
            <a:avLst>
              <a:gd name="adj" fmla="val 5102"/>
            </a:avLst>
          </a:prstGeom>
          <a:solidFill>
            <a:srgbClr val="FFFFFF"/>
          </a:solidFill>
          <a:ln w="12700">
            <a:solidFill>
              <a:srgbClr val="DDE6EC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877824" y="4718304"/>
            <a:ext cx="420624" cy="420624"/>
          </a:xfrm>
          <a:prstGeom prst="ellipse">
            <a:avLst/>
          </a:prstGeom>
          <a:solidFill>
            <a:srgbClr val="D9912B"/>
          </a:solidFill>
          <a:ln w="12700">
            <a:solidFill>
              <a:srgbClr val="D9912B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877824" y="4814316"/>
            <a:ext cx="4206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22</a:t>
            </a:r>
            <a:endParaRPr lang="en-US" sz="1000" dirty="0"/>
          </a:p>
        </p:txBody>
      </p:sp>
      <p:sp>
        <p:nvSpPr>
          <p:cNvPr id="26" name="Text 23"/>
          <p:cNvSpPr/>
          <p:nvPr/>
        </p:nvSpPr>
        <p:spPr>
          <a:xfrm>
            <a:off x="1426464" y="4681728"/>
            <a:ext cx="886968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7203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Generalmente puedo desarrollar las actividades asignadas dentro del tiempo disponible.</a:t>
            </a:r>
            <a:endParaRPr lang="en-US" sz="1050" dirty="0"/>
          </a:p>
        </p:txBody>
      </p:sp>
      <p:sp>
        <p:nvSpPr>
          <p:cNvPr id="27" name="Text 24"/>
          <p:cNvSpPr/>
          <p:nvPr/>
        </p:nvSpPr>
        <p:spPr>
          <a:xfrm>
            <a:off x="10415016" y="4718304"/>
            <a:ext cx="8595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90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74.1%</a:t>
            </a:r>
            <a:endParaRPr lang="en-US" sz="1900" dirty="0"/>
          </a:p>
        </p:txBody>
      </p:sp>
      <p:sp>
        <p:nvSpPr>
          <p:cNvPr id="28" name="Text 25"/>
          <p:cNvSpPr/>
          <p:nvPr/>
        </p:nvSpPr>
        <p:spPr>
          <a:xfrm>
            <a:off x="10287000" y="5065776"/>
            <a:ext cx="9875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70" dirty="0">
                <a:solidFill>
                  <a:srgbClr val="5D6B7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respuestas favorables</a:t>
            </a:r>
            <a:endParaRPr lang="en-US" sz="770" dirty="0"/>
          </a:p>
        </p:txBody>
      </p:sp>
      <p:sp>
        <p:nvSpPr>
          <p:cNvPr id="29" name="Text 26"/>
          <p:cNvSpPr/>
          <p:nvPr/>
        </p:nvSpPr>
        <p:spPr>
          <a:xfrm>
            <a:off x="868680" y="5614416"/>
            <a:ext cx="10287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También aparece como tema de atención la comunicación entre áreas: 80,9% favorable. Es un resultado alto, pero menor que el resto de dimensiones estructurales.</a:t>
            </a:r>
            <a:endParaRPr lang="en-US" sz="1150" dirty="0"/>
          </a:p>
        </p:txBody>
      </p:sp>
      <p:sp>
        <p:nvSpPr>
          <p:cNvPr id="30" name="Text 27"/>
          <p:cNvSpPr/>
          <p:nvPr/>
        </p:nvSpPr>
        <p:spPr>
          <a:xfrm>
            <a:off x="594360" y="6464808"/>
            <a:ext cx="10469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80" dirty="0">
                <a:solidFill>
                  <a:srgbClr val="6B728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Fuente: Encuesta de Clima Laboral y Organizacional MEDFAM 2026 · Base: 203 respuestas</a:t>
            </a:r>
            <a:endParaRPr lang="en-US" sz="7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46520"/>
            <a:ext cx="4114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7280"/>
                </a:solidFill>
                <a:latin typeface="Carlito"/>
                <a:ea typeface="Carlito"/>
                <a:cs typeface="Carlit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65760"/>
            <a:ext cx="8869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Cómo se percibe hoy y cómo se percibe la evolución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21792" y="841248"/>
            <a:ext cx="9601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D6B7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Dos lecturas complementarias del ambiente laboral.</a:t>
            </a:r>
            <a:endParaRPr lang="en-US" sz="1200" dirty="0"/>
          </a:p>
        </p:txBody>
      </p:sp>
      <p:pic>
        <p:nvPicPr>
          <p:cNvPr id="4" name="Image 0" descr="/mnt/data/logo_medfam_recortad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29800" y="182880"/>
            <a:ext cx="1965960" cy="66252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77240" y="1353312"/>
            <a:ext cx="2560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Clima actual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777240" y="1847088"/>
            <a:ext cx="4603410" cy="457200"/>
          </a:xfrm>
          <a:prstGeom prst="roundRect">
            <a:avLst>
              <a:gd name="adj" fmla="val 10000"/>
            </a:avLst>
          </a:prstGeom>
          <a:solidFill>
            <a:srgbClr val="67BE45"/>
          </a:solidFill>
          <a:ln w="12700">
            <a:solidFill>
              <a:srgbClr val="67BE45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380650" y="1847088"/>
            <a:ext cx="215250" cy="457200"/>
          </a:xfrm>
          <a:prstGeom prst="rect">
            <a:avLst/>
          </a:prstGeom>
          <a:solidFill>
            <a:srgbClr val="D9912B"/>
          </a:solidFill>
          <a:ln w="12700">
            <a:solidFill>
              <a:srgbClr val="D9912B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5595899" y="1847088"/>
            <a:ext cx="73381" cy="457200"/>
          </a:xfrm>
          <a:prstGeom prst="roundRect">
            <a:avLst>
              <a:gd name="adj" fmla="val 62305"/>
            </a:avLst>
          </a:prstGeom>
          <a:solidFill>
            <a:srgbClr val="B94040"/>
          </a:solidFill>
          <a:ln w="12700">
            <a:solidFill>
              <a:srgbClr val="B9404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77240" y="2496312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7BE4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94,1% favorable / muy favorable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77240" y="2907792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D6B7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4,4% regular · 1,5% desfavorable / muy desfavorable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5961888" y="1325880"/>
            <a:ext cx="0" cy="4160520"/>
          </a:xfrm>
          <a:prstGeom prst="line">
            <a:avLst/>
          </a:prstGeom>
          <a:noFill/>
          <a:ln w="12700">
            <a:solidFill>
              <a:srgbClr val="D9E2E8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263640" y="1353312"/>
            <a:ext cx="4389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Evolución frente a hace un año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6263640" y="1828800"/>
            <a:ext cx="2240280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12700">
            <a:solidFill>
              <a:srgbClr val="DDE6EC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6263640" y="1828800"/>
            <a:ext cx="73152" cy="1417320"/>
          </a:xfrm>
          <a:prstGeom prst="rect">
            <a:avLst/>
          </a:prstGeom>
          <a:solidFill>
            <a:srgbClr val="67BE45"/>
          </a:solidFill>
          <a:ln w="12700">
            <a:solidFill>
              <a:srgbClr val="67BE45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483096" y="1975104"/>
            <a:ext cx="191109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59,4%</a:t>
            </a:r>
            <a:endParaRPr lang="en-US" sz="2800" dirty="0"/>
          </a:p>
        </p:txBody>
      </p:sp>
      <p:sp>
        <p:nvSpPr>
          <p:cNvPr id="16" name="Text 13"/>
          <p:cNvSpPr/>
          <p:nvPr/>
        </p:nvSpPr>
        <p:spPr>
          <a:xfrm>
            <a:off x="6483096" y="2496312"/>
            <a:ext cx="191109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7203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percibe mejoría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6483096" y="2852928"/>
            <a:ext cx="19110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D6B7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Entre quienes llevan tiempo suficiente para comparar.</a:t>
            </a:r>
            <a:endParaRPr lang="en-US" sz="950" dirty="0"/>
          </a:p>
        </p:txBody>
      </p:sp>
      <p:sp>
        <p:nvSpPr>
          <p:cNvPr id="18" name="Shape 15"/>
          <p:cNvSpPr/>
          <p:nvPr/>
        </p:nvSpPr>
        <p:spPr>
          <a:xfrm>
            <a:off x="8732520" y="1828800"/>
            <a:ext cx="2240280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12700">
            <a:solidFill>
              <a:srgbClr val="DDE6EC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8732520" y="1828800"/>
            <a:ext cx="73152" cy="1417320"/>
          </a:xfrm>
          <a:prstGeom prst="rect">
            <a:avLst/>
          </a:prstGeom>
          <a:solidFill>
            <a:srgbClr val="007DBA"/>
          </a:solidFill>
          <a:ln w="12700">
            <a:solidFill>
              <a:srgbClr val="007DBA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951976" y="1975104"/>
            <a:ext cx="191109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36,0%</a:t>
            </a:r>
            <a:endParaRPr lang="en-US" sz="2800" dirty="0"/>
          </a:p>
        </p:txBody>
      </p:sp>
      <p:sp>
        <p:nvSpPr>
          <p:cNvPr id="21" name="Text 18"/>
          <p:cNvSpPr/>
          <p:nvPr/>
        </p:nvSpPr>
        <p:spPr>
          <a:xfrm>
            <a:off x="8951976" y="2496312"/>
            <a:ext cx="191109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7203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lo percibe igual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8951976" y="2852928"/>
            <a:ext cx="19110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D6B7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La estabilidad también es una lectura relevante.</a:t>
            </a:r>
            <a:endParaRPr lang="en-US" sz="950" dirty="0"/>
          </a:p>
        </p:txBody>
      </p:sp>
      <p:sp>
        <p:nvSpPr>
          <p:cNvPr id="23" name="Shape 20"/>
          <p:cNvSpPr/>
          <p:nvPr/>
        </p:nvSpPr>
        <p:spPr>
          <a:xfrm>
            <a:off x="6263640" y="3493008"/>
            <a:ext cx="2240280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12700">
            <a:solidFill>
              <a:srgbClr val="DDE6EC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263640" y="3493008"/>
            <a:ext cx="73152" cy="1417320"/>
          </a:xfrm>
          <a:prstGeom prst="rect">
            <a:avLst/>
          </a:prstGeom>
          <a:solidFill>
            <a:srgbClr val="B94040"/>
          </a:solidFill>
          <a:ln w="12700">
            <a:solidFill>
              <a:srgbClr val="B94040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6483096" y="3639312"/>
            <a:ext cx="191109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4,6%</a:t>
            </a:r>
            <a:endParaRPr lang="en-US" sz="2800" dirty="0"/>
          </a:p>
        </p:txBody>
      </p:sp>
      <p:sp>
        <p:nvSpPr>
          <p:cNvPr id="26" name="Text 23"/>
          <p:cNvSpPr/>
          <p:nvPr/>
        </p:nvSpPr>
        <p:spPr>
          <a:xfrm>
            <a:off x="6483096" y="4160520"/>
            <a:ext cx="191109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7203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percibe deterioro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6483096" y="4517136"/>
            <a:ext cx="19110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D6B7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8 personas entre las 175 que pudieron comparar.</a:t>
            </a:r>
            <a:endParaRPr lang="en-US" sz="950" dirty="0"/>
          </a:p>
        </p:txBody>
      </p:sp>
      <p:sp>
        <p:nvSpPr>
          <p:cNvPr id="28" name="Shape 25"/>
          <p:cNvSpPr/>
          <p:nvPr/>
        </p:nvSpPr>
        <p:spPr>
          <a:xfrm>
            <a:off x="8732520" y="3493008"/>
            <a:ext cx="2240280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12700">
            <a:solidFill>
              <a:srgbClr val="DDE6EC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8732520" y="3493008"/>
            <a:ext cx="73152" cy="1417320"/>
          </a:xfrm>
          <a:prstGeom prst="rect">
            <a:avLst/>
          </a:prstGeom>
          <a:solidFill>
            <a:srgbClr val="00A3D9"/>
          </a:solidFill>
          <a:ln w="12700">
            <a:solidFill>
              <a:srgbClr val="00A3D9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8951976" y="3639312"/>
            <a:ext cx="191109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28</a:t>
            </a:r>
            <a:endParaRPr lang="en-US" sz="2800" dirty="0"/>
          </a:p>
        </p:txBody>
      </p:sp>
      <p:sp>
        <p:nvSpPr>
          <p:cNvPr id="31" name="Text 28"/>
          <p:cNvSpPr/>
          <p:nvPr/>
        </p:nvSpPr>
        <p:spPr>
          <a:xfrm>
            <a:off x="8951976" y="4160520"/>
            <a:ext cx="191109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7203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no comparan</a:t>
            </a:r>
            <a:endParaRPr lang="en-US" sz="1200" dirty="0"/>
          </a:p>
        </p:txBody>
      </p:sp>
      <p:sp>
        <p:nvSpPr>
          <p:cNvPr id="32" name="Text 29"/>
          <p:cNvSpPr/>
          <p:nvPr/>
        </p:nvSpPr>
        <p:spPr>
          <a:xfrm>
            <a:off x="8951976" y="4517136"/>
            <a:ext cx="19110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D6B7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Por tener menor antigüedad o no contar con referencia.</a:t>
            </a:r>
            <a:endParaRPr lang="en-US" sz="950" dirty="0"/>
          </a:p>
        </p:txBody>
      </p:sp>
      <p:sp>
        <p:nvSpPr>
          <p:cNvPr id="33" name="Text 30"/>
          <p:cNvSpPr/>
          <p:nvPr/>
        </p:nvSpPr>
        <p:spPr>
          <a:xfrm>
            <a:off x="594360" y="6464808"/>
            <a:ext cx="10469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80" dirty="0">
                <a:solidFill>
                  <a:srgbClr val="6B728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Fuente: Encuesta de Clima Laboral y Organizacional MEDFAM 2026 · Base: 203 respuestas</a:t>
            </a:r>
            <a:endParaRPr lang="en-US" sz="7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46520"/>
            <a:ext cx="4114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7280"/>
                </a:solidFill>
                <a:latin typeface="Carlito"/>
                <a:ea typeface="Carlito"/>
                <a:cs typeface="Carlit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65760"/>
            <a:ext cx="8869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La voz del personal: ¿qué valoran más?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21792" y="841248"/>
            <a:ext cx="9601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D6B7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Síntesis temática de las respuestas abiertas. No se muestran nombres ni citas identificables.</a:t>
            </a:r>
            <a:endParaRPr lang="en-US" sz="1200" dirty="0"/>
          </a:p>
        </p:txBody>
      </p:sp>
      <p:pic>
        <p:nvPicPr>
          <p:cNvPr id="4" name="Image 0" descr="/mnt/data/logo_medfam_recortad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29800" y="182880"/>
            <a:ext cx="1965960" cy="662529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49808" y="1417320"/>
            <a:ext cx="5212080" cy="1627632"/>
          </a:xfrm>
          <a:prstGeom prst="roundRect">
            <a:avLst>
              <a:gd name="adj" fmla="val 2809"/>
            </a:avLst>
          </a:prstGeom>
          <a:solidFill>
            <a:srgbClr val="FFFFFF"/>
          </a:solidFill>
          <a:ln w="12700">
            <a:solidFill>
              <a:srgbClr val="DDE6EC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978408" y="1709928"/>
            <a:ext cx="475488" cy="475488"/>
          </a:xfrm>
          <a:prstGeom prst="ellipse">
            <a:avLst/>
          </a:prstGeom>
          <a:solidFill>
            <a:srgbClr val="67BE45"/>
          </a:solidFill>
          <a:ln w="12700">
            <a:solidFill>
              <a:srgbClr val="67BE45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591056" y="1645920"/>
            <a:ext cx="3977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Estabilidad y pertenencia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1591056" y="2093976"/>
            <a:ext cx="4005072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7203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La estabilidad laboral aparece con mucha frecuencia, junto con expresiones de orgullo y gratitud por formar parte de MEDFAM.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6199632" y="1417320"/>
            <a:ext cx="5212080" cy="1627632"/>
          </a:xfrm>
          <a:prstGeom prst="roundRect">
            <a:avLst>
              <a:gd name="adj" fmla="val 2809"/>
            </a:avLst>
          </a:prstGeom>
          <a:solidFill>
            <a:srgbClr val="FFFFFF"/>
          </a:solidFill>
          <a:ln w="12700">
            <a:solidFill>
              <a:srgbClr val="DDE6EC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6428232" y="1709928"/>
            <a:ext cx="475488" cy="475488"/>
          </a:xfrm>
          <a:prstGeom prst="ellipse">
            <a:avLst/>
          </a:prstGeom>
          <a:solidFill>
            <a:srgbClr val="007DBA"/>
          </a:solidFill>
          <a:ln w="12700">
            <a:solidFill>
              <a:srgbClr val="007DBA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040880" y="1645920"/>
            <a:ext cx="3977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Ambiente y trato humano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7040880" y="2093976"/>
            <a:ext cx="4005072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7203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Se repiten referencias al buen ambiente, respeto, amabilidad y trato humano entre compañeros y líderes.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749808" y="3547872"/>
            <a:ext cx="5212080" cy="1627632"/>
          </a:xfrm>
          <a:prstGeom prst="roundRect">
            <a:avLst>
              <a:gd name="adj" fmla="val 2809"/>
            </a:avLst>
          </a:prstGeom>
          <a:solidFill>
            <a:srgbClr val="FFFFFF"/>
          </a:solidFill>
          <a:ln w="12700">
            <a:solidFill>
              <a:srgbClr val="DDE6EC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978408" y="3840480"/>
            <a:ext cx="475488" cy="475488"/>
          </a:xfrm>
          <a:prstGeom prst="ellipse">
            <a:avLst/>
          </a:prstGeom>
          <a:solidFill>
            <a:srgbClr val="00A3D9"/>
          </a:solidFill>
          <a:ln w="12700">
            <a:solidFill>
              <a:srgbClr val="00A3D9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1591056" y="3776472"/>
            <a:ext cx="3977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Compañerismo y apoyo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1591056" y="4224528"/>
            <a:ext cx="4005072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7203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El apoyo cotidiano, la colaboración y la relación con los compañeros son parte central de lo que se valora.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6199632" y="3547872"/>
            <a:ext cx="5212080" cy="1627632"/>
          </a:xfrm>
          <a:prstGeom prst="roundRect">
            <a:avLst>
              <a:gd name="adj" fmla="val 2809"/>
            </a:avLst>
          </a:prstGeom>
          <a:solidFill>
            <a:srgbClr val="FFFFFF"/>
          </a:solidFill>
          <a:ln w="12700">
            <a:solidFill>
              <a:srgbClr val="DDE6EC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6428232" y="3840480"/>
            <a:ext cx="475488" cy="475488"/>
          </a:xfrm>
          <a:prstGeom prst="ellipse">
            <a:avLst/>
          </a:prstGeom>
          <a:solidFill>
            <a:srgbClr val="061A3A"/>
          </a:solidFill>
          <a:ln w="12700">
            <a:solidFill>
              <a:srgbClr val="061A3A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7040880" y="3776472"/>
            <a:ext cx="3977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Aprendizaje y oportunidades</a:t>
            </a:r>
            <a:endParaRPr lang="en-US" sz="1500" dirty="0"/>
          </a:p>
        </p:txBody>
      </p:sp>
      <p:sp>
        <p:nvSpPr>
          <p:cNvPr id="20" name="Text 17"/>
          <p:cNvSpPr/>
          <p:nvPr/>
        </p:nvSpPr>
        <p:spPr>
          <a:xfrm>
            <a:off x="7040880" y="4224528"/>
            <a:ext cx="4005072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7203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Varias respuestas destacan oportunidades de aprendizaje, crecimiento y desarrollo dentro de la organización.</a:t>
            </a:r>
            <a:endParaRPr lang="en-US" sz="1150" dirty="0"/>
          </a:p>
        </p:txBody>
      </p:sp>
      <p:sp>
        <p:nvSpPr>
          <p:cNvPr id="21" name="Text 18"/>
          <p:cNvSpPr/>
          <p:nvPr/>
        </p:nvSpPr>
        <p:spPr>
          <a:xfrm>
            <a:off x="594360" y="6464808"/>
            <a:ext cx="10469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80" dirty="0">
                <a:solidFill>
                  <a:srgbClr val="6B728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Fuente: preguntas abiertas 60–64. Síntesis temática de respuestas anónimas.</a:t>
            </a:r>
            <a:endParaRPr lang="en-US" sz="7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46520"/>
            <a:ext cx="4114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7280"/>
                </a:solidFill>
                <a:latin typeface="Carlito"/>
                <a:ea typeface="Carlito"/>
                <a:cs typeface="Carlit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65760"/>
            <a:ext cx="8869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La voz del personal: ¿qué piden fortalecer?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21792" y="841248"/>
            <a:ext cx="9601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D6B7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Los comentarios cualitativos ayudan a explicar las cifras.</a:t>
            </a:r>
            <a:endParaRPr lang="en-US" sz="1200" dirty="0"/>
          </a:p>
        </p:txBody>
      </p:sp>
      <p:pic>
        <p:nvPicPr>
          <p:cNvPr id="4" name="Image 0" descr="/mnt/data/logo_medfam_recortad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29800" y="182880"/>
            <a:ext cx="1965960" cy="662529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86384" y="1325880"/>
            <a:ext cx="10625328" cy="9144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DE6EC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786384" y="1325880"/>
            <a:ext cx="91440" cy="914400"/>
          </a:xfrm>
          <a:prstGeom prst="rect">
            <a:avLst/>
          </a:prstGeom>
          <a:solidFill>
            <a:srgbClr val="D9912B"/>
          </a:solidFill>
          <a:ln w="12700">
            <a:solidFill>
              <a:srgbClr val="D9912B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078992" y="1490472"/>
            <a:ext cx="2331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Pausas, bienestar e integración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3529584" y="1453896"/>
            <a:ext cx="75163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7203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La petición más reiterada es disponer de pausas activas o descansos reales, espacios de bienestar, integración y manejo del estrés.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786384" y="2487168"/>
            <a:ext cx="10625328" cy="9144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DE6EC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786384" y="2487168"/>
            <a:ext cx="91440" cy="914400"/>
          </a:xfrm>
          <a:prstGeom prst="rect">
            <a:avLst/>
          </a:prstGeom>
          <a:solidFill>
            <a:srgbClr val="007DBA"/>
          </a:solidFill>
          <a:ln w="12700">
            <a:solidFill>
              <a:srgbClr val="007DBA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078992" y="2651760"/>
            <a:ext cx="2331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Comunicación entre áreas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3529584" y="2615184"/>
            <a:ext cx="75163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7203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Se mencionan comunicación oportuna, información homogénea y mayor coordinación para evitar malos entendidos o reprocesos.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786384" y="3648456"/>
            <a:ext cx="10625328" cy="9144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DE6EC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786384" y="3648456"/>
            <a:ext cx="91440" cy="914400"/>
          </a:xfrm>
          <a:prstGeom prst="rect">
            <a:avLst/>
          </a:prstGeom>
          <a:solidFill>
            <a:srgbClr val="67BE45"/>
          </a:solidFill>
          <a:ln w="12700">
            <a:solidFill>
              <a:srgbClr val="67BE45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1078992" y="3813048"/>
            <a:ext cx="2331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Reconocimiento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3529584" y="3776472"/>
            <a:ext cx="75163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7203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Aparece la necesidad de hacer más visible el buen desempeño: felicitaciones, agradecimientos e incentivos no necesariamente económicos.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786384" y="4809744"/>
            <a:ext cx="10625328" cy="9144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DE6EC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786384" y="4809744"/>
            <a:ext cx="91440" cy="914400"/>
          </a:xfrm>
          <a:prstGeom prst="rect">
            <a:avLst/>
          </a:prstGeom>
          <a:solidFill>
            <a:srgbClr val="B94040"/>
          </a:solidFill>
          <a:ln w="12700">
            <a:solidFill>
              <a:srgbClr val="B94040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1078992" y="4974336"/>
            <a:ext cx="2331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Carga, tiempos y procesos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3529584" y="4937760"/>
            <a:ext cx="75163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7203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Algunos comentarios relacionan agendas llenas, carga de trabajo, tiempos insuficientes y trámites o interferencias que dificultan la labor.</a:t>
            </a:r>
            <a:endParaRPr lang="en-US" sz="1150" dirty="0"/>
          </a:p>
        </p:txBody>
      </p:sp>
      <p:sp>
        <p:nvSpPr>
          <p:cNvPr id="21" name="Shape 18"/>
          <p:cNvSpPr/>
          <p:nvPr/>
        </p:nvSpPr>
        <p:spPr>
          <a:xfrm>
            <a:off x="786384" y="6007608"/>
            <a:ext cx="10625328" cy="347472"/>
          </a:xfrm>
          <a:prstGeom prst="roundRect">
            <a:avLst>
              <a:gd name="adj" fmla="val 10526"/>
            </a:avLst>
          </a:prstGeom>
          <a:solidFill>
            <a:srgbClr val="F3F7FA"/>
          </a:solidFill>
          <a:ln w="12700">
            <a:solidFill>
              <a:srgbClr val="E2E8EE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950976" y="6089904"/>
            <a:ext cx="102595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80" dirty="0">
                <a:solidFill>
                  <a:srgbClr val="5D6B7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Importante: muchos participantes también señalaron que no identifican procedimientos específicos que dificulten su trabajo. La lectura debe ser equilibrada.</a:t>
            </a:r>
            <a:endParaRPr lang="en-US" sz="980" dirty="0"/>
          </a:p>
        </p:txBody>
      </p:sp>
      <p:sp>
        <p:nvSpPr>
          <p:cNvPr id="23" name="Text 20"/>
          <p:cNvSpPr/>
          <p:nvPr/>
        </p:nvSpPr>
        <p:spPr>
          <a:xfrm>
            <a:off x="594360" y="6464808"/>
            <a:ext cx="10469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80" dirty="0">
                <a:solidFill>
                  <a:srgbClr val="6B728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Fuente: preguntas abiertas 61–64. Síntesis temática de respuestas anónimas.</a:t>
            </a:r>
            <a:endParaRPr lang="en-US" sz="7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46520"/>
            <a:ext cx="4114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7280"/>
                </a:solidFill>
                <a:latin typeface="Carlito"/>
                <a:ea typeface="Carlito"/>
                <a:cs typeface="Carlit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65760"/>
            <a:ext cx="8869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¿Qué dicen, en conjunto, estos resultados?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21792" y="841248"/>
            <a:ext cx="9601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D6B7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Una síntesis para cerrar la socialización sin adelantar todavía el plan de mejora.</a:t>
            </a:r>
            <a:endParaRPr lang="en-US" sz="1200" dirty="0"/>
          </a:p>
        </p:txBody>
      </p:sp>
      <p:pic>
        <p:nvPicPr>
          <p:cNvPr id="4" name="Image 0" descr="/mnt/data/logo_medfam_recortad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29800" y="182880"/>
            <a:ext cx="1965960" cy="662529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85800" y="1417320"/>
            <a:ext cx="3456432" cy="3337560"/>
          </a:xfrm>
          <a:prstGeom prst="roundRect">
            <a:avLst>
              <a:gd name="adj" fmla="val 1370"/>
            </a:avLst>
          </a:prstGeom>
          <a:solidFill>
            <a:srgbClr val="FFFFFF"/>
          </a:solidFill>
          <a:ln w="12700">
            <a:solidFill>
              <a:srgbClr val="DDE6EC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2039112" y="1682496"/>
            <a:ext cx="749808" cy="749808"/>
          </a:xfrm>
          <a:prstGeom prst="ellipse">
            <a:avLst/>
          </a:prstGeom>
          <a:solidFill>
            <a:srgbClr val="67BE45"/>
          </a:solidFill>
          <a:ln w="12700">
            <a:solidFill>
              <a:srgbClr val="67BE45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2039112" y="1874520"/>
            <a:ext cx="7498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1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1005840" y="2651760"/>
            <a:ext cx="28163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Hay una base institucional fuerte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1033272" y="3493008"/>
            <a:ext cx="276148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dirty="0">
                <a:solidFill>
                  <a:srgbClr val="17203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Pertenencia, seguridad del paciente, claridad de funciones y respeto obtienen resultados altos y consistentes.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4507992" y="1417320"/>
            <a:ext cx="3456432" cy="3337560"/>
          </a:xfrm>
          <a:prstGeom prst="roundRect">
            <a:avLst>
              <a:gd name="adj" fmla="val 1370"/>
            </a:avLst>
          </a:prstGeom>
          <a:solidFill>
            <a:srgbClr val="FFFFFF"/>
          </a:solidFill>
          <a:ln w="12700">
            <a:solidFill>
              <a:srgbClr val="DDE6EC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5861304" y="1682496"/>
            <a:ext cx="749808" cy="749808"/>
          </a:xfrm>
          <a:prstGeom prst="ellipse">
            <a:avLst/>
          </a:prstGeom>
          <a:solidFill>
            <a:srgbClr val="D9912B"/>
          </a:solidFill>
          <a:ln w="12700">
            <a:solidFill>
              <a:srgbClr val="D9912B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861304" y="1874520"/>
            <a:ext cx="7498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2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4828032" y="2651760"/>
            <a:ext cx="28163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El principal reto es la experiencia cotidiana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4855464" y="3493008"/>
            <a:ext cx="276148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dirty="0">
                <a:solidFill>
                  <a:srgbClr val="17203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Pausas, carga laboral, apoyo en picos de trabajo y reconocimiento concentran las mayores brechas.</a:t>
            </a:r>
            <a:endParaRPr lang="en-US" sz="1150" dirty="0"/>
          </a:p>
        </p:txBody>
      </p:sp>
      <p:sp>
        <p:nvSpPr>
          <p:cNvPr id="15" name="Shape 12"/>
          <p:cNvSpPr/>
          <p:nvPr/>
        </p:nvSpPr>
        <p:spPr>
          <a:xfrm>
            <a:off x="8330184" y="1417320"/>
            <a:ext cx="3456432" cy="3337560"/>
          </a:xfrm>
          <a:prstGeom prst="roundRect">
            <a:avLst>
              <a:gd name="adj" fmla="val 1370"/>
            </a:avLst>
          </a:prstGeom>
          <a:solidFill>
            <a:srgbClr val="FFFFFF"/>
          </a:solidFill>
          <a:ln w="12700">
            <a:solidFill>
              <a:srgbClr val="DDE6EC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9683496" y="1682496"/>
            <a:ext cx="749808" cy="749808"/>
          </a:xfrm>
          <a:prstGeom prst="ellipse">
            <a:avLst/>
          </a:prstGeom>
          <a:solidFill>
            <a:srgbClr val="007DBA"/>
          </a:solidFill>
          <a:ln w="12700">
            <a:solidFill>
              <a:srgbClr val="007DBA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9683496" y="1874520"/>
            <a:ext cx="7498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3</a:t>
            </a:r>
            <a:endParaRPr lang="en-US" sz="1700" dirty="0"/>
          </a:p>
        </p:txBody>
      </p:sp>
      <p:sp>
        <p:nvSpPr>
          <p:cNvPr id="18" name="Text 15"/>
          <p:cNvSpPr/>
          <p:nvPr/>
        </p:nvSpPr>
        <p:spPr>
          <a:xfrm>
            <a:off x="8650224" y="2651760"/>
            <a:ext cx="28163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La comunicación merece seguimiento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8677656" y="3493008"/>
            <a:ext cx="276148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dirty="0">
                <a:solidFill>
                  <a:srgbClr val="17203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No aparece como una crisis general, pero sí como un tema recurrente en las respuestas abiertas y entre áreas.</a:t>
            </a:r>
            <a:endParaRPr lang="en-US" sz="1150" dirty="0"/>
          </a:p>
        </p:txBody>
      </p:sp>
      <p:sp>
        <p:nvSpPr>
          <p:cNvPr id="20" name="Shape 17"/>
          <p:cNvSpPr/>
          <p:nvPr/>
        </p:nvSpPr>
        <p:spPr>
          <a:xfrm>
            <a:off x="841248" y="5166360"/>
            <a:ext cx="10533888" cy="786384"/>
          </a:xfrm>
          <a:prstGeom prst="roundRect">
            <a:avLst>
              <a:gd name="adj" fmla="val 4651"/>
            </a:avLst>
          </a:prstGeom>
          <a:solidFill>
            <a:srgbClr val="061A3A"/>
          </a:solidFill>
          <a:ln w="12700">
            <a:solidFill>
              <a:srgbClr val="061A3A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1152144" y="5413248"/>
            <a:ext cx="989380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Siguiente fase: construir un plan de mejora priorizado y verificable, a partir de estos hallazgos. Esa fase se presentará por separado.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594360" y="6464808"/>
            <a:ext cx="10469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80" dirty="0">
                <a:solidFill>
                  <a:srgbClr val="6B728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Fuente: Encuesta de Clima Laboral y Organizacional MEDFAM 2026 · Base: 203 respuestas</a:t>
            </a:r>
            <a:endParaRPr lang="en-US" sz="7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46520"/>
            <a:ext cx="4114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7280"/>
                </a:solidFill>
                <a:latin typeface="Carlito"/>
                <a:ea typeface="Carlito"/>
                <a:cs typeface="Carlit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65760"/>
            <a:ext cx="8869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Anexo · Perfil de participación y nota metodológica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21792" y="841248"/>
            <a:ext cx="9601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D6B7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Información útil para quienes quieran revisar el alcance técnico del diagnóstico.</a:t>
            </a:r>
            <a:endParaRPr lang="en-US" sz="1200" dirty="0"/>
          </a:p>
        </p:txBody>
      </p:sp>
      <p:pic>
        <p:nvPicPr>
          <p:cNvPr id="4" name="Image 0" descr="/mnt/data/logo_medfam_recortad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29800" y="182880"/>
            <a:ext cx="1965960" cy="66252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49808" y="1344168"/>
            <a:ext cx="2926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Participación por sede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749808" y="1773936"/>
            <a:ext cx="3108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7203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Aurora – Pasto</a:t>
            </a:r>
            <a:endParaRPr lang="en-US" sz="1100" dirty="0"/>
          </a:p>
        </p:txBody>
      </p:sp>
      <p:sp>
        <p:nvSpPr>
          <p:cNvPr id="7" name="Shape 4"/>
          <p:cNvSpPr/>
          <p:nvPr/>
        </p:nvSpPr>
        <p:spPr>
          <a:xfrm>
            <a:off x="3904488" y="1801368"/>
            <a:ext cx="1417320" cy="182880"/>
          </a:xfrm>
          <a:prstGeom prst="roundRect">
            <a:avLst>
              <a:gd name="adj" fmla="val 25000"/>
            </a:avLst>
          </a:prstGeom>
          <a:solidFill>
            <a:srgbClr val="E6EDF2"/>
          </a:solidFill>
          <a:ln w="12700">
            <a:solidFill>
              <a:srgbClr val="E6EDF2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3904488" y="1801368"/>
            <a:ext cx="858896" cy="182880"/>
          </a:xfrm>
          <a:prstGeom prst="roundRect">
            <a:avLst>
              <a:gd name="adj" fmla="val 25000"/>
            </a:avLst>
          </a:prstGeom>
          <a:solidFill>
            <a:srgbClr val="007DBA"/>
          </a:solidFill>
          <a:ln w="12700">
            <a:solidFill>
              <a:srgbClr val="007DBA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358384" y="1773936"/>
            <a:ext cx="4937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60.6%</a:t>
            </a: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749808" y="2276856"/>
            <a:ext cx="3108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7203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Fátima – Pasto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3904488" y="2304288"/>
            <a:ext cx="1417320" cy="182880"/>
          </a:xfrm>
          <a:prstGeom prst="roundRect">
            <a:avLst>
              <a:gd name="adj" fmla="val 25000"/>
            </a:avLst>
          </a:prstGeom>
          <a:solidFill>
            <a:srgbClr val="E6EDF2"/>
          </a:solidFill>
          <a:ln w="12700">
            <a:solidFill>
              <a:srgbClr val="E6EDF2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3904488" y="2304288"/>
            <a:ext cx="272125" cy="182880"/>
          </a:xfrm>
          <a:prstGeom prst="roundRect">
            <a:avLst>
              <a:gd name="adj" fmla="val 25000"/>
            </a:avLst>
          </a:prstGeom>
          <a:solidFill>
            <a:srgbClr val="00A3D9"/>
          </a:solidFill>
          <a:ln w="12700">
            <a:solidFill>
              <a:srgbClr val="00A3D9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5358384" y="2276856"/>
            <a:ext cx="4937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19.2%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749808" y="2779776"/>
            <a:ext cx="3108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7203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Santa Cecilia – Ipiales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3904488" y="2807208"/>
            <a:ext cx="1417320" cy="182880"/>
          </a:xfrm>
          <a:prstGeom prst="roundRect">
            <a:avLst>
              <a:gd name="adj" fmla="val 25000"/>
            </a:avLst>
          </a:prstGeom>
          <a:solidFill>
            <a:srgbClr val="E6EDF2"/>
          </a:solidFill>
          <a:ln w="12700">
            <a:solidFill>
              <a:srgbClr val="E6EDF2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3904488" y="2807208"/>
            <a:ext cx="250866" cy="182880"/>
          </a:xfrm>
          <a:prstGeom prst="roundRect">
            <a:avLst>
              <a:gd name="adj" fmla="val 25000"/>
            </a:avLst>
          </a:prstGeom>
          <a:solidFill>
            <a:srgbClr val="00A3D9"/>
          </a:solidFill>
          <a:ln w="12700">
            <a:solidFill>
              <a:srgbClr val="00A3D9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358384" y="2779776"/>
            <a:ext cx="4937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17.7%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749808" y="3282696"/>
            <a:ext cx="3108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7203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Desarrollo actividades en más de una sede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3904488" y="3310128"/>
            <a:ext cx="1417320" cy="182880"/>
          </a:xfrm>
          <a:prstGeom prst="roundRect">
            <a:avLst>
              <a:gd name="adj" fmla="val 25000"/>
            </a:avLst>
          </a:prstGeom>
          <a:solidFill>
            <a:srgbClr val="E6EDF2"/>
          </a:solidFill>
          <a:ln w="12700">
            <a:solidFill>
              <a:srgbClr val="E6EDF2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3904488" y="3310128"/>
            <a:ext cx="35433" cy="182880"/>
          </a:xfrm>
          <a:prstGeom prst="roundRect">
            <a:avLst>
              <a:gd name="adj" fmla="val 129032"/>
            </a:avLst>
          </a:prstGeom>
          <a:solidFill>
            <a:srgbClr val="00A3D9"/>
          </a:solidFill>
          <a:ln w="12700">
            <a:solidFill>
              <a:srgbClr val="00A3D9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5358384" y="3282696"/>
            <a:ext cx="4937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2.5%</a:t>
            </a:r>
            <a:endParaRPr lang="en-US" sz="1050" dirty="0"/>
          </a:p>
        </p:txBody>
      </p:sp>
      <p:sp>
        <p:nvSpPr>
          <p:cNvPr id="22" name="Text 19"/>
          <p:cNvSpPr/>
          <p:nvPr/>
        </p:nvSpPr>
        <p:spPr>
          <a:xfrm>
            <a:off x="6172200" y="1344168"/>
            <a:ext cx="2011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Antigüedad</a:t>
            </a:r>
            <a:endParaRPr lang="en-US" sz="1500" dirty="0"/>
          </a:p>
        </p:txBody>
      </p:sp>
      <p:sp>
        <p:nvSpPr>
          <p:cNvPr id="23" name="Text 20"/>
          <p:cNvSpPr/>
          <p:nvPr/>
        </p:nvSpPr>
        <p:spPr>
          <a:xfrm>
            <a:off x="6172200" y="1773936"/>
            <a:ext cx="3108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7203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Más de 5 años</a:t>
            </a:r>
            <a:endParaRPr lang="en-US" sz="1100" dirty="0"/>
          </a:p>
        </p:txBody>
      </p:sp>
      <p:sp>
        <p:nvSpPr>
          <p:cNvPr id="24" name="Shape 21"/>
          <p:cNvSpPr/>
          <p:nvPr/>
        </p:nvSpPr>
        <p:spPr>
          <a:xfrm>
            <a:off x="9326880" y="1801368"/>
            <a:ext cx="1417320" cy="182880"/>
          </a:xfrm>
          <a:prstGeom prst="roundRect">
            <a:avLst>
              <a:gd name="adj" fmla="val 25000"/>
            </a:avLst>
          </a:prstGeom>
          <a:solidFill>
            <a:srgbClr val="E6EDF2"/>
          </a:solidFill>
          <a:ln w="12700">
            <a:solidFill>
              <a:srgbClr val="E6EDF2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9326880" y="1801368"/>
            <a:ext cx="481889" cy="182880"/>
          </a:xfrm>
          <a:prstGeom prst="roundRect">
            <a:avLst>
              <a:gd name="adj" fmla="val 25000"/>
            </a:avLst>
          </a:prstGeom>
          <a:solidFill>
            <a:srgbClr val="67BE45"/>
          </a:solidFill>
          <a:ln w="12700">
            <a:solidFill>
              <a:srgbClr val="67BE45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10780776" y="1773936"/>
            <a:ext cx="4937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34.0%</a:t>
            </a:r>
            <a:endParaRPr lang="en-US" sz="1050" dirty="0"/>
          </a:p>
        </p:txBody>
      </p:sp>
      <p:sp>
        <p:nvSpPr>
          <p:cNvPr id="27" name="Text 24"/>
          <p:cNvSpPr/>
          <p:nvPr/>
        </p:nvSpPr>
        <p:spPr>
          <a:xfrm>
            <a:off x="6172200" y="2276856"/>
            <a:ext cx="3108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7203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Entre 1 y 3 años</a:t>
            </a:r>
            <a:endParaRPr lang="en-US" sz="1100" dirty="0"/>
          </a:p>
        </p:txBody>
      </p:sp>
      <p:sp>
        <p:nvSpPr>
          <p:cNvPr id="28" name="Shape 25"/>
          <p:cNvSpPr/>
          <p:nvPr/>
        </p:nvSpPr>
        <p:spPr>
          <a:xfrm>
            <a:off x="9326880" y="2304288"/>
            <a:ext cx="1417320" cy="182880"/>
          </a:xfrm>
          <a:prstGeom prst="roundRect">
            <a:avLst>
              <a:gd name="adj" fmla="val 25000"/>
            </a:avLst>
          </a:prstGeom>
          <a:solidFill>
            <a:srgbClr val="E6EDF2"/>
          </a:solidFill>
          <a:ln w="12700">
            <a:solidFill>
              <a:srgbClr val="E6EDF2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9326880" y="2304288"/>
            <a:ext cx="425196" cy="182880"/>
          </a:xfrm>
          <a:prstGeom prst="roundRect">
            <a:avLst>
              <a:gd name="adj" fmla="val 25000"/>
            </a:avLst>
          </a:prstGeom>
          <a:solidFill>
            <a:srgbClr val="007DBA"/>
          </a:solidFill>
          <a:ln w="12700">
            <a:solidFill>
              <a:srgbClr val="007DBA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10780776" y="2276856"/>
            <a:ext cx="4937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30.0%</a:t>
            </a:r>
            <a:endParaRPr lang="en-US" sz="1050" dirty="0"/>
          </a:p>
        </p:txBody>
      </p:sp>
      <p:sp>
        <p:nvSpPr>
          <p:cNvPr id="31" name="Text 28"/>
          <p:cNvSpPr/>
          <p:nvPr/>
        </p:nvSpPr>
        <p:spPr>
          <a:xfrm>
            <a:off x="6172200" y="2779776"/>
            <a:ext cx="3108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7203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Entre 3 y 5 años</a:t>
            </a:r>
            <a:endParaRPr lang="en-US" sz="1100" dirty="0"/>
          </a:p>
        </p:txBody>
      </p:sp>
      <p:sp>
        <p:nvSpPr>
          <p:cNvPr id="32" name="Shape 29"/>
          <p:cNvSpPr/>
          <p:nvPr/>
        </p:nvSpPr>
        <p:spPr>
          <a:xfrm>
            <a:off x="9326880" y="2807208"/>
            <a:ext cx="1417320" cy="182880"/>
          </a:xfrm>
          <a:prstGeom prst="roundRect">
            <a:avLst>
              <a:gd name="adj" fmla="val 25000"/>
            </a:avLst>
          </a:prstGeom>
          <a:solidFill>
            <a:srgbClr val="E6EDF2"/>
          </a:solidFill>
          <a:ln w="12700">
            <a:solidFill>
              <a:srgbClr val="E6EDF2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9326880" y="2807208"/>
            <a:ext cx="216850" cy="182880"/>
          </a:xfrm>
          <a:prstGeom prst="roundRect">
            <a:avLst>
              <a:gd name="adj" fmla="val 25000"/>
            </a:avLst>
          </a:prstGeom>
          <a:solidFill>
            <a:srgbClr val="007DBA"/>
          </a:solidFill>
          <a:ln w="12700">
            <a:solidFill>
              <a:srgbClr val="007DBA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10780776" y="2779776"/>
            <a:ext cx="4937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15.3%</a:t>
            </a:r>
            <a:endParaRPr lang="en-US" sz="1050" dirty="0"/>
          </a:p>
        </p:txBody>
      </p:sp>
      <p:sp>
        <p:nvSpPr>
          <p:cNvPr id="35" name="Text 32"/>
          <p:cNvSpPr/>
          <p:nvPr/>
        </p:nvSpPr>
        <p:spPr>
          <a:xfrm>
            <a:off x="6172200" y="3282696"/>
            <a:ext cx="3108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7203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Entre 6 meses y 1 año</a:t>
            </a:r>
            <a:endParaRPr lang="en-US" sz="1100" dirty="0"/>
          </a:p>
        </p:txBody>
      </p:sp>
      <p:sp>
        <p:nvSpPr>
          <p:cNvPr id="36" name="Shape 33"/>
          <p:cNvSpPr/>
          <p:nvPr/>
        </p:nvSpPr>
        <p:spPr>
          <a:xfrm>
            <a:off x="9326880" y="3310128"/>
            <a:ext cx="1417320" cy="182880"/>
          </a:xfrm>
          <a:prstGeom prst="roundRect">
            <a:avLst>
              <a:gd name="adj" fmla="val 25000"/>
            </a:avLst>
          </a:prstGeom>
          <a:solidFill>
            <a:srgbClr val="E6EDF2"/>
          </a:solidFill>
          <a:ln w="12700">
            <a:solidFill>
              <a:srgbClr val="E6EDF2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9326880" y="3310128"/>
            <a:ext cx="167244" cy="182880"/>
          </a:xfrm>
          <a:prstGeom prst="roundRect">
            <a:avLst>
              <a:gd name="adj" fmla="val 27337"/>
            </a:avLst>
          </a:prstGeom>
          <a:solidFill>
            <a:srgbClr val="007DBA"/>
          </a:solidFill>
          <a:ln w="12700">
            <a:solidFill>
              <a:srgbClr val="007DBA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10780776" y="3282696"/>
            <a:ext cx="4937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11.8%</a:t>
            </a:r>
            <a:endParaRPr lang="en-US" sz="1050" dirty="0"/>
          </a:p>
        </p:txBody>
      </p:sp>
      <p:sp>
        <p:nvSpPr>
          <p:cNvPr id="39" name="Text 36"/>
          <p:cNvSpPr/>
          <p:nvPr/>
        </p:nvSpPr>
        <p:spPr>
          <a:xfrm>
            <a:off x="6172200" y="3785616"/>
            <a:ext cx="3108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7203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Menos de 6 meses</a:t>
            </a:r>
            <a:endParaRPr lang="en-US" sz="1100" dirty="0"/>
          </a:p>
        </p:txBody>
      </p:sp>
      <p:sp>
        <p:nvSpPr>
          <p:cNvPr id="40" name="Shape 37"/>
          <p:cNvSpPr/>
          <p:nvPr/>
        </p:nvSpPr>
        <p:spPr>
          <a:xfrm>
            <a:off x="9326880" y="3813048"/>
            <a:ext cx="1417320" cy="182880"/>
          </a:xfrm>
          <a:prstGeom prst="roundRect">
            <a:avLst>
              <a:gd name="adj" fmla="val 25000"/>
            </a:avLst>
          </a:prstGeom>
          <a:solidFill>
            <a:srgbClr val="E6EDF2"/>
          </a:solidFill>
          <a:ln w="12700">
            <a:solidFill>
              <a:srgbClr val="E6EDF2"/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9326880" y="3813048"/>
            <a:ext cx="126141" cy="182880"/>
          </a:xfrm>
          <a:prstGeom prst="roundRect">
            <a:avLst>
              <a:gd name="adj" fmla="val 36245"/>
            </a:avLst>
          </a:prstGeom>
          <a:solidFill>
            <a:srgbClr val="007DBA"/>
          </a:solidFill>
          <a:ln w="12700">
            <a:solidFill>
              <a:srgbClr val="007DBA"/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10780776" y="3785616"/>
            <a:ext cx="4937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8.9%</a:t>
            </a:r>
            <a:endParaRPr lang="en-US" sz="1050" dirty="0"/>
          </a:p>
        </p:txBody>
      </p:sp>
      <p:sp>
        <p:nvSpPr>
          <p:cNvPr id="43" name="Shape 40"/>
          <p:cNvSpPr/>
          <p:nvPr/>
        </p:nvSpPr>
        <p:spPr>
          <a:xfrm>
            <a:off x="749808" y="4526280"/>
            <a:ext cx="10451592" cy="1207008"/>
          </a:xfrm>
          <a:prstGeom prst="roundRect">
            <a:avLst>
              <a:gd name="adj" fmla="val 3030"/>
            </a:avLst>
          </a:prstGeom>
          <a:solidFill>
            <a:srgbClr val="F3F7FA"/>
          </a:solidFill>
          <a:ln w="12700">
            <a:solidFill>
              <a:srgbClr val="DDE6EC"/>
            </a:solidFill>
            <a:prstDash val="solid"/>
          </a:ln>
        </p:spPr>
      </p:sp>
      <p:sp>
        <p:nvSpPr>
          <p:cNvPr id="44" name="Text 41"/>
          <p:cNvSpPr/>
          <p:nvPr/>
        </p:nvSpPr>
        <p:spPr>
          <a:xfrm>
            <a:off x="987552" y="4736592"/>
            <a:ext cx="14173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1A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Nota técnica</a:t>
            </a:r>
            <a:endParaRPr lang="en-US" sz="1200" dirty="0"/>
          </a:p>
        </p:txBody>
      </p:sp>
      <p:sp>
        <p:nvSpPr>
          <p:cNvPr id="45" name="Text 42"/>
          <p:cNvSpPr/>
          <p:nvPr/>
        </p:nvSpPr>
        <p:spPr>
          <a:xfrm>
            <a:off x="2331720" y="4663440"/>
            <a:ext cx="843076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7203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Para comparar dimensiones se excluyeron de los índices los ítems 26 y 45 porque su redacción es aspiracional (“debe continuar”, “debería desarrollarse”) y no mide directamente una condición existente. Sus respuestas se conservaron en la base y fueron revisadas por separado. El índice 0–100 es descriptivo y no constituye un baremo psicométrico oficial.</a:t>
            </a:r>
            <a:endParaRPr lang="en-US" sz="1050" dirty="0"/>
          </a:p>
        </p:txBody>
      </p:sp>
      <p:sp>
        <p:nvSpPr>
          <p:cNvPr id="46" name="Text 43"/>
          <p:cNvSpPr/>
          <p:nvPr/>
        </p:nvSpPr>
        <p:spPr>
          <a:xfrm>
            <a:off x="594360" y="6464808"/>
            <a:ext cx="10469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80" dirty="0">
                <a:solidFill>
                  <a:srgbClr val="6B728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Fuente: Encuesta de Clima Laboral y Organizacional MEDFAM 2026 · Base: 203 respuestas</a:t>
            </a:r>
            <a:endParaRPr lang="en-US" sz="7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46520"/>
            <a:ext cx="4114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7280"/>
                </a:solidFill>
                <a:latin typeface="Carlito"/>
                <a:ea typeface="Carlito"/>
                <a:cs typeface="Carlit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rlito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rlito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MEDFAM S.A.S.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Resultados Encuesta de Clima Laboral y Organizacional – MEDFAM S.A.S. – 2026</dc:title>
  <dc:subject>Resultados Encuesta de Clima Laboral y Organizacional 2026</dc:subject>
  <dc:creator>MEDFAM S.A.S.</dc:creator>
  <cp:lastModifiedBy>MEDFAM S.A.S.</cp:lastModifiedBy>
  <cp:revision>1</cp:revision>
  <dcterms:created xsi:type="dcterms:W3CDTF">2026-10-05T02:05:36Z</dcterms:created>
  <dcterms:modified xsi:type="dcterms:W3CDTF">2026-10-05T02:05:36Z</dcterms:modified>
</cp:coreProperties>
</file>